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9"/>
  </p:notesMasterIdLst>
  <p:sldIdLst>
    <p:sldId id="765" r:id="rId3"/>
    <p:sldId id="397" r:id="rId4"/>
    <p:sldId id="2498" r:id="rId5"/>
    <p:sldId id="263" r:id="rId6"/>
    <p:sldId id="2500" r:id="rId7"/>
    <p:sldId id="2501" r:id="rId8"/>
    <p:sldId id="2499" r:id="rId9"/>
    <p:sldId id="2502" r:id="rId10"/>
    <p:sldId id="2503" r:id="rId11"/>
    <p:sldId id="2504" r:id="rId12"/>
    <p:sldId id="2505" r:id="rId13"/>
    <p:sldId id="2506" r:id="rId14"/>
    <p:sldId id="2507" r:id="rId15"/>
    <p:sldId id="2508" r:id="rId16"/>
    <p:sldId id="259" r:id="rId17"/>
    <p:sldId id="256" r:id="rId18"/>
    <p:sldId id="398" r:id="rId19"/>
    <p:sldId id="265" r:id="rId20"/>
    <p:sldId id="2510" r:id="rId21"/>
    <p:sldId id="2497" r:id="rId22"/>
    <p:sldId id="261" r:id="rId23"/>
    <p:sldId id="262" r:id="rId24"/>
    <p:sldId id="260" r:id="rId25"/>
    <p:sldId id="2492" r:id="rId26"/>
    <p:sldId id="2494" r:id="rId27"/>
    <p:sldId id="904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DED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09" autoAdjust="0"/>
    <p:restoredTop sz="95988"/>
  </p:normalViewPr>
  <p:slideViewPr>
    <p:cSldViewPr snapToGrid="0" snapToObjects="1">
      <p:cViewPr varScale="1">
        <p:scale>
          <a:sx n="67" d="100"/>
          <a:sy n="67" d="100"/>
        </p:scale>
        <p:origin x="7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0449A-BDB2-E14E-9D27-B36056E8A519}" type="datetimeFigureOut">
              <a:rPr lang="ru-RU" smtClean="0"/>
              <a:t>25.05.2025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20A6-BBAF-6441-B734-F97F55B4A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8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949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3FA2B78-2F7A-2B1F-46A5-E2E7E214A2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xmlns="" id="{36B215F4-BE27-10CD-9254-E0B2427091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xmlns="" id="{C3ABAAD1-7A88-40BF-D2A2-9A820A9D82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31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7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787" indent="-282757" defTabSz="9167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393" indent="-226332" defTabSz="9167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3058" indent="-226332" defTabSz="9167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089" indent="-226332" defTabSz="9167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119" indent="-226332" defTabSz="9167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150" indent="-226332" defTabSz="9167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814" indent="-226332" defTabSz="9167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3845" indent="-226332" defTabSz="9167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6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230970-CC0E-4EF1-AA2C-16D9C54A6C2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674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62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AB8858-4A95-1C49-AEA3-1C51F83A8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BA4FD74-2A1D-A049-8AF3-038F682C6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C54DB2-B398-E94A-B7B7-0C6C3DEF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8D52D6-5F50-4D4C-A14A-35A8D8FF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346772-A6D2-B54C-BE69-618CEC4E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0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E5B1FB-8945-4746-9A6D-1A74FF7C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D91438E-B28D-8C42-8C49-1DE62DF8A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7ACF34-57D8-8945-94F5-5D590AFF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918C68-701C-AA4F-867F-FA78BF08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501F78-F0A6-7E44-A7F1-7FC55F5D2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6B6B97C-CF63-1D42-9306-D948C4107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1B08C49-EF2B-A94B-A541-2E3CA4C10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E7E02CD-6CFC-F64B-ACFC-EE75C845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4B1F5B-7B98-0C41-9C7D-16F44150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3C3472-05D5-A140-B86B-DBBFC115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62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19485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93257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13951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3937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88134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40904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55670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3716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ADEC3D-118C-0942-B6B3-47D70A899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862783-562E-A649-BD08-000795B0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FCE8A6-182A-7C4B-B718-AD463A3F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BACA8B-7599-814E-AA26-04F83F92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EC96AF-1EAB-5F4B-B6EC-45AF416D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578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93678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367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39216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161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64C64A-C1FE-0044-AE95-B161CA7A7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4B4E86-9F81-6E48-B113-C38EFE4AB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836A3C-CD0D-1F46-84B2-49FADDAD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5807DF-1C29-C440-BA7E-5095C03D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F91D39-E95A-D947-B690-E573230F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C7E860-975C-9749-9ADD-DC4548EB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8EA774-5348-1744-AC56-7F9ABED90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C39192B-9232-AF4E-BC52-E97A23946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35F2FA0-515A-BC43-A968-E34ABE6D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D863BE-F87D-C34E-930B-B973C4B4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D266F5-7837-6547-AC9A-C9EFFFB2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B4EBF3-66E1-D44A-B082-B03DA27E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78696A-1801-1947-8530-DB7E70AD7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745D510-9E42-9F47-AEC7-5A191E4E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DF91AEA-895E-FF44-9171-5A3AF0BE6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49750F7-DB0E-AD42-BEFE-0E52C086D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35E6DA9-99AD-8643-BFFB-B936A745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5A28473-9F4F-DE4B-8418-784B624D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4FCA0E7-7E30-8A4C-A81C-3DDFD6C8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F1919C-D4BC-7740-839B-81E118695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749B3FC-4A8D-8B45-925C-7844CFCE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E4C8B4-AD73-5D4E-ADC8-3A56F210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BC4286A-EE81-9E48-90B0-79ACCCAB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91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A222484-3C7F-5A4C-9F0D-82F2C3F7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B2BE867-6A4C-DD49-A908-44CEE86A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EDFC4CA-5B84-AF47-AA41-85CAD32D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5C4B7-56C9-C545-BA38-11CFDAF5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21A120-F44F-B043-A1D8-51E6EE90B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963B454-8F2A-8A4C-AD03-9C28C19C0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78719C1-EC31-344C-A13F-12123B86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1D2B0BF-21B6-9343-99D3-3B4DF6AC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0E20B30-0820-EB4C-ABE1-E1C909D7D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D61EF5-F083-C64E-A00F-8F5A4A2BE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0C12D26-C6AD-1D4F-BF6A-2DE2780DC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D58AC1-6393-8A44-8219-B2F9095F6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119BCF9-2C40-6B40-977D-DAA6852F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327313C-0179-7F44-B3E6-546D9525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4EFBAB1-5AF2-5641-9501-209668D4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F93D47-8E72-9444-8889-581AB207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BC42F89-883F-0546-A7FF-315A5B87C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DEB569-7252-5C46-894E-778B88185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D2D4B8-10DA-0A49-B488-41ED6987C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CE92A5-6D8A-8546-9462-3DF68594C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3103-3CB5-8345-9D97-4B4B47B6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1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3115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476930#l37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476251#l80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476251#l4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2278064"/>
            <a:ext cx="9144000" cy="17270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cap="all" dirty="0">
              <a:solidFill>
                <a:srgbClr val="2D2D8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cap="all" dirty="0">
              <a:solidFill>
                <a:srgbClr val="2D2D8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оценке обеспечения готовности </a:t>
            </a:r>
            <a:br>
              <a:rPr lang="ru-RU"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 2025–2026 годов</a:t>
            </a:r>
            <a:br>
              <a:rPr lang="ru-RU"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2D2D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6031251"/>
            <a:ext cx="8534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b="1" dirty="0" smtClean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kumimoji="1" lang="ru-RU" b="1" dirty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kumimoji="1" lang="ru-RU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kumimoji="1" lang="ru-RU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Иваново</a:t>
            </a:r>
            <a:endParaRPr kumimoji="1" lang="ru-RU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3" name="Group 36"/>
          <p:cNvGrpSpPr/>
          <p:nvPr/>
        </p:nvGrpSpPr>
        <p:grpSpPr bwMode="auto">
          <a:xfrm>
            <a:off x="1524000" y="127001"/>
            <a:ext cx="9144000" cy="1636713"/>
            <a:chOff x="0" y="-251"/>
            <a:chExt cx="5760" cy="1031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20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20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1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524000" y="522514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1045161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теплоснабжения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333936" y="1026942"/>
            <a:ext cx="11698941" cy="5320073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endParaRPr lang="ru-RU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актуализация) схемы теплоснабжения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постановления Правительства Российской Федерации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февраля 2012 г. №154 «О требованиях к схемам теплоснабжения, порядку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утверждения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(далее – Требования к схемам).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Обращаю внимание, что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 состоит из разделов, разрабатываемых в соответствии с пунктами 4-22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схемам,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обосновывающих материалов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схемам теплоснабжения, разрабатываемых в соответствии с пунктами 23-87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схемам.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 актуализируется ежегодно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17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1045161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бесхозяйных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теплоснабжения.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333936" y="1209504"/>
            <a:ext cx="11698941" cy="5320073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endParaRPr lang="ru-RU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Федеральном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№ 190-ФЗ определено, что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не определена организация по содержанию и обслуживанию бесхозяйных сетей,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обязано обеспечить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отопительному периоду бесхозяйных объектов теплоснабжения.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Приказом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№2234 определены мероприятия и документы, которые в этом случае муниципальное образование должно выполнить и подготовить, что также учитывается при оценке обеспечения муниципальным образованием готовности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отопительному периоду.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80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1045161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комиссии по оценке обеспечения готовности к отопительному периоду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333936" y="1209504"/>
            <a:ext cx="11698941" cy="5320073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endParaRPr lang="ru-RU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создания комиссии -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 августа 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осуществляется в соответствии с утверждаемой программой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содержать:</a:t>
            </a: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лицах, подлежащих оценке обеспечения готовности;</a:t>
            </a: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прав и обязанностей членов комиссии в соответствии с законодательством Российской Федерации;</a:t>
            </a: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график проведения оценки готовности;</a:t>
            </a: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оценочный лист для расчета индекса готовности к отопительному периоду.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проведения оценки обеспечения готовности муниципальных образований в состав комиссии по согласованию включаются представители органа исполнительной власти субъекта Российской Федерации, осуществляющего полномочия в сфере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1045161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комиссии муниципального образования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333936" y="1209504"/>
            <a:ext cx="11698941" cy="5320073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представителей муниципального образования в состав комиссии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входят представители:</a:t>
            </a:r>
          </a:p>
          <a:p>
            <a:pPr lvl="1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теплоснабжающей организации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оценки обеспечения готовности к отопительному периоду теплоснабжающими 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организациями, а также владельцами тепловых сетей, не являющихся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организациями);</a:t>
            </a:r>
          </a:p>
          <a:p>
            <a:pPr lvl="1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Жилищной инспекции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оценки обеспечения готовности к отопительному периоду потребителями тепловой энергии, управляющей организацией, а также товариществом собственников жилья, жилищным кооперативом, жилищно-строительным кооперативом или иным специализированным потребительским кооперативом при условии осуществления ими деятельности по управлению многоквартирными домами; лицами, с которыми заключены договоры оказания услуг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и (или) выполнению работ по ремонту общего имущества в целях надлежащего содержания и (или) ремонта внутридомовой системы отопления в многоквартирном доме, или председателем совета многоквартирного дома в случае, если собственниками помещений в многоквартирном доме не принято решение о заключении таких договоров, или муниципальными образованиями в случае, если способ управления многоквартирным домом не выбран или выбранный способ управления не реализован;</a:t>
            </a:r>
          </a:p>
          <a:p>
            <a:pPr lvl="1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органов исполнительной власти в сфере обороны, обеспечения безопасности, государственной охраны, внешней разведки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если снабжение тепловой энергией населения и (или) социально значимых категорий потребителей осуществляется с использованием объектов теплоснабжения лиц, подведомственных федеральным органам исполнительной власти в сфере обороны, обеспечения безопасности, государственной охраны, внешней разведки.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многоквартирного дома, в котором установлено внутридомовое и (или) внутриквартирное газовое оборудование,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комиссии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включаться по согласованию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газораспределительной организации, осуществляющей аварийно-диспетчерское обеспечение внутридомового и (или) внутриквартирного газового оборудования в таком многоквартирном доме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74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1045161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работе по оценке обеспечения готовности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333936" y="1209504"/>
            <a:ext cx="11698941" cy="5320073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Комиссия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чем за 20 календарных 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дня начала проведения оценки обеспечения готовности уведомляет о сроках проведения оценки готовности посредством размещения на официальных сайтах уполномоченных органов в информационно-телекоммуникационной сети «Интернет» информации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проведения оценки обеспечения готовности и программы оценки готовности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программ оценки готовности лиц, подведомственных федеральным органам исполнительной власти в сфере обороны, обеспечения безопасности, государственной охраны, внешней разведки)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посредством письменного уведомления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лица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подлежащего оценке обеспечения готовности, любым доступным способом, позволяющим подтвердить факт его получения. Уведомление о сроках проведения оценки готовности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содержать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которой лица, подлежащие оценке готовности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подготовить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комиссии документы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выполнение требований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готовности к отопительному периоду.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09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45" y="125223"/>
            <a:ext cx="10515600" cy="567797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+mn-cs"/>
              </a:rPr>
              <a:t>Работа </a:t>
            </a:r>
            <a:r>
              <a:rPr lang="ru-RU" sz="3200" b="1" dirty="0">
                <a:latin typeface="Times New Roman" panose="02020603050405020304" pitchFamily="18" charset="0"/>
                <a:cs typeface="+mn-cs"/>
              </a:rPr>
              <a:t>Комиссии</a:t>
            </a:r>
            <a:r>
              <a:rPr lang="ru-RU" sz="2800" b="1" dirty="0">
                <a:latin typeface="Times New Roman" panose="02020603050405020304" pitchFamily="18" charset="0"/>
                <a:cs typeface="+mn-cs"/>
              </a:rPr>
              <a:t>*</a:t>
            </a:r>
            <a:endParaRPr lang="ru-RU" sz="2800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17" y="1287713"/>
            <a:ext cx="7014211" cy="3349595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проверка/рассмотрение документов.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поступлении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инспектор: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(проверяет) документы в отношении муниципалитета, а так же ТСО и владельцев т/с.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направляет документы по вопросам промышленной безопасности на рассмотрение/согласование соответствующему члену комиссии.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оценочный лист с замечаниями, определяет индекс готовности.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проект акта оценки и направляет председателю (заместителю) Комиссии.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 дату заседания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уведомляет муниципалитет.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заседание и выдает акт оценки с оценочным листом.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8446250" y="1268461"/>
            <a:ext cx="3224463" cy="334959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актов.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инспектор:</a:t>
            </a:r>
          </a:p>
          <a:p>
            <a:pPr marL="228594" indent="-228594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проект акта оценки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направляет председателю (заместителю) Комиссии.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Комиссии:</a:t>
            </a:r>
          </a:p>
          <a:p>
            <a:pPr marL="228594" indent="-228594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 дату заседания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уведомляет муниципалитет.</a:t>
            </a:r>
          </a:p>
          <a:p>
            <a:pPr marL="228594" indent="-228594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заседание и выдает представителю муниципалитета акт оценки с оценочным листом.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1944466-BEA1-46F8-ABC7-9554D5B90D1C}"/>
              </a:ext>
            </a:extLst>
          </p:cNvPr>
          <p:cNvSpPr txBox="1"/>
          <p:nvPr/>
        </p:nvSpPr>
        <p:spPr>
          <a:xfrm>
            <a:off x="387616" y="5500179"/>
            <a:ext cx="11527456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случае устранения замечаний, на основании уведомления об устранении не позднее 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14 календарных дней со дня получения проводится повторная оценка составляется новый акт и новый оценочный лист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14E515-9F09-4B44-8D7F-F64273EEC2D2}"/>
              </a:ext>
            </a:extLst>
          </p:cNvPr>
          <p:cNvSpPr txBox="1"/>
          <p:nvPr/>
        </p:nvSpPr>
        <p:spPr>
          <a:xfrm>
            <a:off x="4450081" y="4914652"/>
            <a:ext cx="3779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</a:rPr>
              <a:t>Повторное рассмотрение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24DFC34-934B-4975-8B77-E2A5563A2789}"/>
              </a:ext>
            </a:extLst>
          </p:cNvPr>
          <p:cNvSpPr txBox="1"/>
          <p:nvPr/>
        </p:nvSpPr>
        <p:spPr>
          <a:xfrm>
            <a:off x="587143" y="740034"/>
            <a:ext cx="1082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проведения этапа до выдачи акта – не более 30 дней с момента поступления документов.</a:t>
            </a:r>
          </a:p>
        </p:txBody>
      </p:sp>
      <p:sp>
        <p:nvSpPr>
          <p:cNvPr id="11" name="Стрелка: изогнутая вниз 10">
            <a:extLst>
              <a:ext uri="{FF2B5EF4-FFF2-40B4-BE49-F238E27FC236}">
                <a16:creationId xmlns:a16="http://schemas.microsoft.com/office/drawing/2014/main" xmlns="" id="{B66EDE0D-907F-487A-9A9F-ADED54C8DAD4}"/>
              </a:ext>
            </a:extLst>
          </p:cNvPr>
          <p:cNvSpPr/>
          <p:nvPr/>
        </p:nvSpPr>
        <p:spPr>
          <a:xfrm>
            <a:off x="7498843" y="1292983"/>
            <a:ext cx="850392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xmlns="" id="{C1D4CAD1-000A-4E67-BBF0-1AE9D11E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0553" y="6356351"/>
            <a:ext cx="300319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054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8FA8C1-197A-4ED5-87FD-D1393943F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051" y="105633"/>
            <a:ext cx="11383860" cy="1117497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работы Комиссии Центрального управления Ростехнадзора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оценке обеспечения готовности муниципальных образований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 2025-2026 гг.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A733E93-64D5-4EAE-AFE5-7BC3FD25C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829" y="2552112"/>
            <a:ext cx="1692000" cy="3240000"/>
          </a:xfrm>
          <a:ln w="25400">
            <a:solidFill>
              <a:schemeClr val="accent1"/>
            </a:solidFill>
          </a:ln>
        </p:spPr>
        <p:txBody>
          <a:bodyPr spcCol="36000">
            <a:normAutofit/>
          </a:bodyPr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комиссии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программа оценки готовности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54FFFC-E4C9-4C85-91CA-B5E8CB8F86C4}"/>
              </a:ext>
            </a:extLst>
          </p:cNvPr>
          <p:cNvSpPr txBox="1"/>
          <p:nvPr/>
        </p:nvSpPr>
        <p:spPr>
          <a:xfrm>
            <a:off x="2301024" y="2580188"/>
            <a:ext cx="1692000" cy="3240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spcCol="36000">
            <a:no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Комиссии.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сроках работы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документам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004B27-1552-412B-ABBE-5A2D24D20EA2}"/>
              </a:ext>
            </a:extLst>
          </p:cNvPr>
          <p:cNvSpPr txBox="1"/>
          <p:nvPr/>
        </p:nvSpPr>
        <p:spPr>
          <a:xfrm>
            <a:off x="4241753" y="2580187"/>
            <a:ext cx="1692000" cy="3240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spcCol="36000">
            <a:no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Комиссии.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рассмотрение документов.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актов.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рассмотрение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F30999-E688-4733-93C3-492506C88359}"/>
              </a:ext>
            </a:extLst>
          </p:cNvPr>
          <p:cNvSpPr txBox="1"/>
          <p:nvPr/>
        </p:nvSpPr>
        <p:spPr>
          <a:xfrm>
            <a:off x="6258249" y="2580187"/>
            <a:ext cx="1692000" cy="3240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spcCol="36000">
            <a:no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паспортов готовности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1B2684A-FFAC-49B5-8EE6-FD8736A39474}"/>
              </a:ext>
            </a:extLst>
          </p:cNvPr>
          <p:cNvSpPr txBox="1"/>
          <p:nvPr/>
        </p:nvSpPr>
        <p:spPr>
          <a:xfrm>
            <a:off x="369876" y="1732355"/>
            <a:ext cx="1757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01.06.25 до 1.07.25</a:t>
            </a:r>
          </a:p>
        </p:txBody>
      </p:sp>
      <p:sp>
        <p:nvSpPr>
          <p:cNvPr id="14" name="Стрелка: изогнутая вниз 13">
            <a:extLst>
              <a:ext uri="{FF2B5EF4-FFF2-40B4-BE49-F238E27FC236}">
                <a16:creationId xmlns:a16="http://schemas.microsoft.com/office/drawing/2014/main" xmlns="" id="{CB569A25-F2DE-45F0-99DB-FF89928EDFF7}"/>
              </a:ext>
            </a:extLst>
          </p:cNvPr>
          <p:cNvSpPr/>
          <p:nvPr/>
        </p:nvSpPr>
        <p:spPr>
          <a:xfrm>
            <a:off x="3831587" y="2192909"/>
            <a:ext cx="850392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: изогнутая вниз 14">
            <a:extLst>
              <a:ext uri="{FF2B5EF4-FFF2-40B4-BE49-F238E27FC236}">
                <a16:creationId xmlns:a16="http://schemas.microsoft.com/office/drawing/2014/main" xmlns="" id="{7820D3D3-7665-4165-A74B-E29124DAF9CD}"/>
              </a:ext>
            </a:extLst>
          </p:cNvPr>
          <p:cNvSpPr/>
          <p:nvPr/>
        </p:nvSpPr>
        <p:spPr>
          <a:xfrm>
            <a:off x="1898408" y="2192235"/>
            <a:ext cx="850392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изогнутая вниз 15">
            <a:extLst>
              <a:ext uri="{FF2B5EF4-FFF2-40B4-BE49-F238E27FC236}">
                <a16:creationId xmlns:a16="http://schemas.microsoft.com/office/drawing/2014/main" xmlns="" id="{4F6A070F-9444-4525-93BE-2C5A07B7665F}"/>
              </a:ext>
            </a:extLst>
          </p:cNvPr>
          <p:cNvSpPr/>
          <p:nvPr/>
        </p:nvSpPr>
        <p:spPr>
          <a:xfrm>
            <a:off x="7753760" y="2174283"/>
            <a:ext cx="850392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69785962-C857-4192-8182-E558C80B2BF7}"/>
              </a:ext>
            </a:extLst>
          </p:cNvPr>
          <p:cNvCxnSpPr>
            <a:cxnSpLocks/>
          </p:cNvCxnSpPr>
          <p:nvPr/>
        </p:nvCxnSpPr>
        <p:spPr>
          <a:xfrm>
            <a:off x="259883" y="2117559"/>
            <a:ext cx="11723571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2EFEA5A-8FF5-4D6F-8242-7971E81DF3CC}"/>
              </a:ext>
            </a:extLst>
          </p:cNvPr>
          <p:cNvSpPr txBox="1"/>
          <p:nvPr/>
        </p:nvSpPr>
        <p:spPr>
          <a:xfrm>
            <a:off x="2180435" y="1725707"/>
            <a:ext cx="19331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01.07.25 по 10.08.25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FEA9EC4-4124-47C9-B854-C1E5E7E6B925}"/>
              </a:ext>
            </a:extLst>
          </p:cNvPr>
          <p:cNvSpPr txBox="1"/>
          <p:nvPr/>
        </p:nvSpPr>
        <p:spPr>
          <a:xfrm>
            <a:off x="4186544" y="1728684"/>
            <a:ext cx="1909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01.09.25 по 15.11.25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7013EE5-A050-4843-98B9-F484ED8A0486}"/>
              </a:ext>
            </a:extLst>
          </p:cNvPr>
          <p:cNvSpPr txBox="1"/>
          <p:nvPr/>
        </p:nvSpPr>
        <p:spPr>
          <a:xfrm>
            <a:off x="6227954" y="1703815"/>
            <a:ext cx="1850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15.11.25 по 20.11.25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93562F0-1794-42FF-B26B-477FF0C5794E}"/>
              </a:ext>
            </a:extLst>
          </p:cNvPr>
          <p:cNvSpPr txBox="1"/>
          <p:nvPr/>
        </p:nvSpPr>
        <p:spPr>
          <a:xfrm>
            <a:off x="573372" y="1228518"/>
            <a:ext cx="29879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этапов: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7D93E64-FFF0-4873-B7D6-EC8EB26715C7}"/>
              </a:ext>
            </a:extLst>
          </p:cNvPr>
          <p:cNvSpPr txBox="1"/>
          <p:nvPr/>
        </p:nvSpPr>
        <p:spPr>
          <a:xfrm>
            <a:off x="8262275" y="2571299"/>
            <a:ext cx="1692000" cy="3240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spcCol="36000">
            <a:no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итогов оценки обеспечения готовности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EA9F820-6393-49D2-8313-1D9348D9154D}"/>
              </a:ext>
            </a:extLst>
          </p:cNvPr>
          <p:cNvSpPr txBox="1"/>
          <p:nvPr/>
        </p:nvSpPr>
        <p:spPr>
          <a:xfrm>
            <a:off x="8210341" y="1732355"/>
            <a:ext cx="1850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20.11.25 до 01.12.25</a:t>
            </a:r>
          </a:p>
        </p:txBody>
      </p:sp>
      <p:sp>
        <p:nvSpPr>
          <p:cNvPr id="34" name="Стрелка: изогнутая вниз 33">
            <a:extLst>
              <a:ext uri="{FF2B5EF4-FFF2-40B4-BE49-F238E27FC236}">
                <a16:creationId xmlns:a16="http://schemas.microsoft.com/office/drawing/2014/main" xmlns="" id="{38A93C55-70EA-4205-BE9F-A6B8864650B5}"/>
              </a:ext>
            </a:extLst>
          </p:cNvPr>
          <p:cNvSpPr/>
          <p:nvPr/>
        </p:nvSpPr>
        <p:spPr>
          <a:xfrm>
            <a:off x="5820583" y="2190339"/>
            <a:ext cx="850392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B7923A4-4BBC-458C-BE75-FFBF18B3402F}"/>
              </a:ext>
            </a:extLst>
          </p:cNvPr>
          <p:cNvSpPr txBox="1"/>
          <p:nvPr/>
        </p:nvSpPr>
        <p:spPr>
          <a:xfrm>
            <a:off x="10291453" y="2559671"/>
            <a:ext cx="1692000" cy="3240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spcCol="36000">
            <a:no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Продолжение подготовки посредством устранения замечаний</a:t>
            </a:r>
          </a:p>
          <a:p>
            <a:pPr algn="ctr"/>
            <a:endParaRPr lang="ru-RU" dirty="0">
              <a:latin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270CB2B0-0FDD-4B6C-8CAD-4328632B6B73}"/>
              </a:ext>
            </a:extLst>
          </p:cNvPr>
          <p:cNvSpPr txBox="1"/>
          <p:nvPr/>
        </p:nvSpPr>
        <p:spPr>
          <a:xfrm>
            <a:off x="10225915" y="1359352"/>
            <a:ext cx="17575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завершения отопительного периода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трелка: изогнутая вниз 42">
            <a:extLst>
              <a:ext uri="{FF2B5EF4-FFF2-40B4-BE49-F238E27FC236}">
                <a16:creationId xmlns:a16="http://schemas.microsoft.com/office/drawing/2014/main" xmlns="" id="{116A42C2-AB4E-4E1B-8565-3C6EBD797B34}"/>
              </a:ext>
            </a:extLst>
          </p:cNvPr>
          <p:cNvSpPr/>
          <p:nvPr/>
        </p:nvSpPr>
        <p:spPr>
          <a:xfrm>
            <a:off x="9866257" y="2190339"/>
            <a:ext cx="850392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111319-0B3F-4744-A93E-59E37F74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0054" y="6356351"/>
            <a:ext cx="479612" cy="365125"/>
          </a:xfrm>
        </p:spPr>
        <p:txBody>
          <a:bodyPr/>
          <a:lstStyle/>
          <a:p>
            <a:fld id="{6CE83103-3CB5-8345-9D97-4B4B47B6C79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0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05434" y="6299876"/>
            <a:ext cx="371375" cy="365125"/>
          </a:xfrm>
        </p:spPr>
        <p:txBody>
          <a:bodyPr/>
          <a:lstStyle/>
          <a:p>
            <a:pPr algn="ctr"/>
            <a:fld id="{86CB4B4D-7CA3-9044-876B-883B54F8677D}" type="slidenum">
              <a: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17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7805" y="-477079"/>
            <a:ext cx="123173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038809" hangingPunct="0"/>
            <a:endParaRPr lang="ru-RU" sz="2000" dirty="0">
              <a:solidFill>
                <a:srgbClr val="000000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474273" y="193000"/>
            <a:ext cx="11553411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готовности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отопительному периоду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81C0303-56A8-AC4E-B665-90783919C80D}"/>
              </a:ext>
            </a:extLst>
          </p:cNvPr>
          <p:cNvSpPr/>
          <p:nvPr/>
        </p:nvSpPr>
        <p:spPr>
          <a:xfrm>
            <a:off x="550546" y="928827"/>
            <a:ext cx="11026263" cy="1200329"/>
          </a:xfrm>
          <a:prstGeom prst="rect">
            <a:avLst/>
          </a:prstGeom>
          <a:ln w="1905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рамках проведения оценки обеспечения готовности Комиссия осуществляет оценку готовности</a:t>
            </a:r>
            <a:b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отношении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каждого объекта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оценки обеспечения готовности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устанавливает  их 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 готовности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отопительному периоду,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который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определяется на основании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индекса готовности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работе в отопительный период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7715E0B-6237-0C43-B1D5-0FD0D36AFAC9}"/>
              </a:ext>
            </a:extLst>
          </p:cNvPr>
          <p:cNvGraphicFramePr>
            <a:graphicFrameLocks noGrp="1"/>
          </p:cNvGraphicFramePr>
          <p:nvPr/>
        </p:nvGraphicFramePr>
        <p:xfrm>
          <a:off x="550546" y="3429000"/>
          <a:ext cx="11026262" cy="2567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0675">
                  <a:extLst>
                    <a:ext uri="{9D8B030D-6E8A-4147-A177-3AD203B41FA5}">
                      <a16:colId xmlns:a16="http://schemas.microsoft.com/office/drawing/2014/main" xmlns="" val="49911589"/>
                    </a:ext>
                  </a:extLst>
                </a:gridCol>
                <a:gridCol w="4765587">
                  <a:extLst>
                    <a:ext uri="{9D8B030D-6E8A-4147-A177-3AD203B41FA5}">
                      <a16:colId xmlns:a16="http://schemas.microsoft.com/office/drawing/2014/main" xmlns="" val="3650401936"/>
                    </a:ext>
                  </a:extLst>
                </a:gridCol>
              </a:tblGrid>
              <a:tr h="436231"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Уровень готовности 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готовности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121115217"/>
                  </a:ext>
                </a:extLst>
              </a:tr>
              <a:tr h="763405"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«Не готов» 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меньше 0,8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925413"/>
                  </a:ext>
                </a:extLst>
              </a:tr>
              <a:tr h="763405"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«Готов с условиями»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меньше 0,9 и больше либо равен 0,8</a:t>
                      </a:r>
                      <a:endParaRPr lang="ru-RU" sz="19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619041"/>
                  </a:ext>
                </a:extLst>
              </a:tr>
              <a:tr h="604151"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«Готов»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равен или больше 0,9</a:t>
                      </a:r>
                      <a:endParaRPr lang="ru-RU" sz="1900" b="1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5703546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610C5AA-AE16-EE41-B028-20094F03DE04}"/>
              </a:ext>
            </a:extLst>
          </p:cNvPr>
          <p:cNvSpPr/>
          <p:nvPr/>
        </p:nvSpPr>
        <p:spPr>
          <a:xfrm>
            <a:off x="645953" y="2408226"/>
            <a:ext cx="112787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Индекс готовности определяется как среднеарифметическое значение </a:t>
            </a:r>
            <a:b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индексов готовности объектов оценки на основании оценочного листа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650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30154"/>
            <a:ext cx="10515600" cy="1357168"/>
          </a:xfrm>
        </p:spPr>
        <p:txBody>
          <a:bodyPr anchor="ctr" anchorCtr="1"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«особой важности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для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теплоснабжающих, теплосетевых организаций и владельцев тепловых сетей, не относящихся 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82" y="3041979"/>
            <a:ext cx="11444439" cy="3304428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751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наличия акта о проведении очистки и промывки тепловых сетей, тепловых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пунктов;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1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актов проведения гидравлических испытаний на прочность и плотность трубопроводов тепловых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сетей;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1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разработанного нормативно-технического документа по организации ремонтного производства, разработке ремонтной документации, планированию 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подготовке к ремонту, выводу в ремонт и производству ремонта, а также приемке и оценке качества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ремонта.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8C1C39F-B0B2-477F-A5B9-37B561C7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2257" y="6356351"/>
            <a:ext cx="363071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18</a:t>
            </a:fld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4A281F94-9CAC-4CCC-BC05-4009C25F6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 </a:t>
            </a:r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FA569E1-CAC1-48AB-B791-35275836920D}"/>
              </a:ext>
            </a:extLst>
          </p:cNvPr>
          <p:cNvSpPr txBox="1"/>
          <p:nvPr/>
        </p:nvSpPr>
        <p:spPr>
          <a:xfrm>
            <a:off x="429125" y="2039163"/>
            <a:ext cx="11444439" cy="75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1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индекса готовности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быть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0,8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случае, если хотя бы один из нижеперечисленных показателей готовности равен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53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82489"/>
            <a:ext cx="10515600" cy="1546324"/>
          </a:xfrm>
        </p:spPr>
        <p:txBody>
          <a:bodyPr anchor="ctr" anchorCtr="1"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«особой важности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для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 тепловой энергии, управляющими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товариществ собственников жилья, жилищных кооперативов, жилищно-строительных кооперативов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специализированных потребительских кооперативов и др.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82" y="3041979"/>
            <a:ext cx="11444439" cy="3304428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наличия акта промывки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теплопотребляющей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наличия акта о проведении наладки режимов потребления тепловой энергии и (или) теплоносителя (в том числе тепловых и гидравлических режимов) оборудования теплового пункта и внутридомовых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наличия акта о проведении гидравлических испытаний на прочность плотность оборудования теплового пункта, тепловых сетей в границах балансовой принадлежности и эксплуатационной ответственности, включая трубопроводы теплового ввода и внутридомовых сетей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8C1C39F-B0B2-477F-A5B9-37B561C7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2257" y="6356351"/>
            <a:ext cx="363071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19</a:t>
            </a:fld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4A281F94-9CAC-4CCC-BC05-4009C25F6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 </a:t>
            </a:r>
            <a:endParaRPr lang="ru-RU" altLang="zh-CN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FA569E1-CAC1-48AB-B791-35275836920D}"/>
              </a:ext>
            </a:extLst>
          </p:cNvPr>
          <p:cNvSpPr txBox="1"/>
          <p:nvPr/>
        </p:nvSpPr>
        <p:spPr>
          <a:xfrm>
            <a:off x="429125" y="2039163"/>
            <a:ext cx="11444439" cy="75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1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индекса готовности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быть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0,8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случае, если хотя бы один из нижеперечисленных показателей готовности равен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9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230010" y="27376"/>
            <a:ext cx="11731981" cy="43088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60957" tIns="60957" rIns="60957" bIns="60957" numCol="1" spcCol="38100" rtlCol="0" anchor="t">
            <a:spAutoFit/>
          </a:bodyPr>
          <a:lstStyle/>
          <a:p>
            <a:pPr algn="ctr" defTabSz="1037115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Narrow"/>
              </a:rPr>
              <a:t>Изменения в Федеральном законе «О теплоснабжении» № ФЗ-190</a:t>
            </a:r>
          </a:p>
        </p:txBody>
      </p:sp>
      <p:sp>
        <p:nvSpPr>
          <p:cNvPr id="2" name="TextBox 104"/>
          <p:cNvSpPr txBox="1"/>
          <p:nvPr/>
        </p:nvSpPr>
        <p:spPr>
          <a:xfrm>
            <a:off x="5051802" y="719328"/>
            <a:ext cx="6312779" cy="5746172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noAutofit/>
          </a:bodyPr>
          <a:lstStyle/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марта </a:t>
            </a:r>
            <a:r>
              <a:rPr lang="en-US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 в силу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190–ФЗ «О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теплоснабжении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обеспечения готовности к отопительному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периоду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статья 20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Конкретизирован круг лиц, подлежащих оценке обеспечения готовности к отопительному периоду;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 состав комиссий уполномоченных органов по оценке обеспечения готовности к отопительному периоду;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Включена в перечень основных вопросов при оценке обеспечения готовности к отопительному периоду муниципального образования проверка наличия утвержденной актуализированной схемы теплоснабжения;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(план) действий по ликвидации последствий аварийных ситуаций в сфере теплоснабжения в муниципальном образовании должен быть согласован с органами государственной и исполнительной власти субъекта Российской Федерации, осуществляющими полномочия по государственному регулированию и контролю в сфере теплоснабжения, водоснабжения и </a:t>
            </a:r>
            <a:r>
              <a:rPr lang="ru-RU" sz="16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водотведения</a:t>
            </a:r>
            <a:r>
              <a:rPr lang="ru-RU" sz="1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газоснабжения и др.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Предусмотрена административная ответственность за неустранение </a:t>
            </a:r>
            <a:r>
              <a:rPr lang="ru-RU" sz="1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выявленных нарушений, указанных в акте, содержащем оценку обеспечения готовности к отопительному периоду, в установленные сроки</a:t>
            </a:r>
            <a:endParaRPr lang="ru-RU" altLang="ru-RU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D83F6441-7C9C-4D99-A92C-08033D3D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708" y="6465500"/>
            <a:ext cx="309283" cy="365125"/>
          </a:xfrm>
        </p:spPr>
        <p:txBody>
          <a:bodyPr/>
          <a:lstStyle/>
          <a:p>
            <a:fld id="{6CE83103-3CB5-8345-9D97-4B4B47B6C798}" type="slidenum">
              <a:rPr lang="ru-RU" smtClean="0"/>
              <a:t>2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D93BC19-F760-822B-A10F-643C131C7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106" y="719328"/>
            <a:ext cx="4334569" cy="498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14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411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паспортов готовности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2438868"/>
            <a:ext cx="11520000" cy="3561337"/>
          </a:xfrm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indent="449569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обеспечения готовности к отопительному периоду выдается в течение 5 рабочих дней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дня подписания акта, в случаях, если в отношении проверяемого лица установлен уровень готовности «Готов»,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 случае установления готовности «Готов с условиями», если сроки устранения замечаний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повторная оценка обеспечения готовности на предмет устранения ранее выданных замечаний выходят за рамки 15 ноября.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69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Сроки выдачи паспортов определяются председателем (заместителем председателя) комиссии,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 не позднее 20 ноября для муниципальных образований.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9A23D1-9FD6-41F4-9ED5-A5E2DE6BA226}"/>
              </a:ext>
            </a:extLst>
          </p:cNvPr>
          <p:cNvSpPr txBox="1"/>
          <p:nvPr/>
        </p:nvSpPr>
        <p:spPr>
          <a:xfrm>
            <a:off x="1700213" y="1519552"/>
            <a:ext cx="7444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проведения этапа – с 15.11.25 по 20.11.25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23B45619-7B4A-49D3-A6D8-E2BE5DA1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5834" y="6356351"/>
            <a:ext cx="479612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728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411"/>
          </a:xfrm>
        </p:spPr>
        <p:txBody>
          <a:bodyPr anchor="ctr" anchorCtr="1"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итогов оценки обеспечения готовности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2345227"/>
            <a:ext cx="11520000" cy="3742063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Сводная информация о результатах оценки обеспечения готовности с указанием:</a:t>
            </a:r>
          </a:p>
          <a:p>
            <a:pPr indent="449569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проверяемого лица (наименование муниципальных образований), </a:t>
            </a:r>
          </a:p>
          <a:p>
            <a:pPr indent="449569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уровня готовности (готов, готов с условиями, не готов) ,</a:t>
            </a:r>
          </a:p>
          <a:p>
            <a:pPr indent="449569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индекса готовности (числовое значение)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подлежит опубликованию на официальном сайте Управления в информационно-телекоммуникационной сети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«Интернет»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срок до 01.12.2025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203C7B4-657D-4C91-9CD4-65FA945CF420}"/>
              </a:ext>
            </a:extLst>
          </p:cNvPr>
          <p:cNvSpPr txBox="1"/>
          <p:nvPr/>
        </p:nvSpPr>
        <p:spPr>
          <a:xfrm>
            <a:off x="1771650" y="1573731"/>
            <a:ext cx="77020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проведения этапа – с 20.11.25 по 01.12.25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A1CAF9-CEE3-426C-9788-3C4D78ED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1693" y="6371920"/>
            <a:ext cx="443753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672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45" y="125224"/>
            <a:ext cx="10515600" cy="827761"/>
          </a:xfrm>
        </p:spPr>
        <p:txBody>
          <a:bodyPr anchor="ctr" anchorCtr="1"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Продолжение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подготовки посредством устранения замечаний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76" y="1944584"/>
            <a:ext cx="11772000" cy="4177542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751"/>
              </a:spcAft>
            </a:pPr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образования, не получившие паспорт до 20.11.25 обязаны продолжить подготовку к отопительному периоду посредством устранения указанных в оценочном листе замечаний.</a:t>
            </a:r>
            <a:endParaRPr lang="ru-RU" sz="2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1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 неустранения замечаний, указанных в акте, в установленный срок лицами, (муниципальные образования, ТСО, владельцы т/с), </a:t>
            </a:r>
            <a:r>
              <a:rPr lang="ru-RU" sz="23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комиссия в течение 5 рабочих дней </a:t>
            </a:r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 дня подписания акта передает данные федеральному органу исполнительной власти, уполномоченному на осуществление федерального государственного энергетического надзора, </a:t>
            </a:r>
            <a:r>
              <a:rPr lang="ru-RU" sz="23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федералного</a:t>
            </a:r>
            <a:r>
              <a:rPr lang="ru-RU" sz="23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государственного надзора в области промышленной безопасности.</a:t>
            </a:r>
            <a:endParaRPr lang="ru-RU" sz="2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24DFC34-934B-4975-8B77-E2A5563A2789}"/>
              </a:ext>
            </a:extLst>
          </p:cNvPr>
          <p:cNvSpPr txBox="1"/>
          <p:nvPr/>
        </p:nvSpPr>
        <p:spPr>
          <a:xfrm>
            <a:off x="587143" y="1088025"/>
            <a:ext cx="1082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проведения этапа – с 20.11.25 до установленного срока устранения замечаний.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8C1C39F-B0B2-477F-A5B9-37B561C7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1749" y="6356351"/>
            <a:ext cx="434788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489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75532"/>
          </a:xfrm>
        </p:spPr>
        <p:txBody>
          <a:bodyPr anchor="ctr" anchorCtr="1">
            <a:normAutofit fontScale="90000"/>
          </a:bodyPr>
          <a:lstStyle/>
          <a:p>
            <a:pPr algn="just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в сфере промышленной безопасности.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23B45619-7B4A-49D3-A6D8-E2BE5DA1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13D8-9CD6-4AD3-A091-34EDA066976B}" type="slidenum">
              <a:rPr lang="ru-RU" smtClean="0"/>
              <a:t>23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8321DBC1-295C-4392-9EE0-7B34B132D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47944"/>
              </p:ext>
            </p:extLst>
          </p:nvPr>
        </p:nvGraphicFramePr>
        <p:xfrm>
          <a:off x="484095" y="1138519"/>
          <a:ext cx="11277602" cy="5242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781">
                  <a:extLst>
                    <a:ext uri="{9D8B030D-6E8A-4147-A177-3AD203B41FA5}">
                      <a16:colId xmlns:a16="http://schemas.microsoft.com/office/drawing/2014/main" xmlns="" val="1401751378"/>
                    </a:ext>
                  </a:extLst>
                </a:gridCol>
                <a:gridCol w="1110184">
                  <a:extLst>
                    <a:ext uri="{9D8B030D-6E8A-4147-A177-3AD203B41FA5}">
                      <a16:colId xmlns:a16="http://schemas.microsoft.com/office/drawing/2014/main" xmlns="" val="3481226998"/>
                    </a:ext>
                  </a:extLst>
                </a:gridCol>
                <a:gridCol w="5035787">
                  <a:extLst>
                    <a:ext uri="{9D8B030D-6E8A-4147-A177-3AD203B41FA5}">
                      <a16:colId xmlns:a16="http://schemas.microsoft.com/office/drawing/2014/main" xmlns="" val="888065208"/>
                    </a:ext>
                  </a:extLst>
                </a:gridCol>
                <a:gridCol w="2625803">
                  <a:extLst>
                    <a:ext uri="{9D8B030D-6E8A-4147-A177-3AD203B41FA5}">
                      <a16:colId xmlns:a16="http://schemas.microsoft.com/office/drawing/2014/main" xmlns="" val="3985411240"/>
                    </a:ext>
                  </a:extLst>
                </a:gridCol>
                <a:gridCol w="2083047">
                  <a:extLst>
                    <a:ext uri="{9D8B030D-6E8A-4147-A177-3AD203B41FA5}">
                      <a16:colId xmlns:a16="http://schemas.microsoft.com/office/drawing/2014/main" xmlns="" val="1900496922"/>
                    </a:ext>
                  </a:extLst>
                </a:gridCol>
              </a:tblGrid>
              <a:tr h="1011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Обязательное требование статьи 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закона о теплоснабжении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Обязательное требование статьи 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закона о теплоснабжении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Обязательное требование пункта 9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Правил № 2234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Подтверждающий документ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161917493"/>
                  </a:ext>
                </a:extLst>
              </a:tr>
              <a:tr h="1158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(пункт 1 </a:t>
                      </a:r>
                      <a:r>
                        <a:rPr lang="ru-RU" sz="2000" u="sng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части 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функционирования эксплуатационной, диспетчерской и аварийной служб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предусмотренные подпунктами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9.3.3 - 9.3.8 , 19.3.10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Приказы, положения, инструкции, программы, графики и т.д.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528242"/>
                  </a:ext>
                </a:extLst>
              </a:tr>
              <a:tr h="1171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(пункт 4 </a:t>
                      </a:r>
                      <a:r>
                        <a:rPr lang="ru-RU" sz="2000" u="sng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части 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качества  теплоносителей 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предусмотренные подпунктом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9.3.12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Инструкции, режимные карты,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график </a:t>
                      </a:r>
                      <a:r>
                        <a:rPr lang="ru-RU" sz="16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химконтроля</a:t>
                      </a:r>
                      <a:endParaRPr lang="ru-RU" sz="16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8802043"/>
                  </a:ext>
                </a:extLst>
              </a:tr>
              <a:tr h="1900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(пункт 7 </a:t>
                      </a:r>
                      <a:r>
                        <a:rPr lang="ru-RU" sz="2000" u="sng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части 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надежного  теплоснабжения потребителей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предусмотренные подпунктами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9.3.15 и 9.3.27 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Копии паспортов с отметками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Копии лицензий и договоров страхования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623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668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704133"/>
          </a:xfrm>
        </p:spPr>
        <p:txBody>
          <a:bodyPr anchor="ctr" anchorCtr="1"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надежного теплоснабжения потребителей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части промышленной безопасности.</a:t>
            </a:r>
            <a:endParaRPr lang="ru-RU" sz="36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08" y="1091382"/>
            <a:ext cx="11700216" cy="5374311"/>
          </a:xfrm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indent="0" algn="just">
              <a:lnSpc>
                <a:spcPct val="117000"/>
              </a:lnSpc>
              <a:spcAft>
                <a:spcPts val="80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9.3.15.  «Копии паспортов паровых и (или) водогрейных котельных установок, центральных тепловых пунктов и оборудования, работающего под избыточным давлением, с отметками: о проведении технических освидетельствований, актов о проведении гидравлических испытаний с выводами об отсутствии выявленных дефектов, запрещающих эксплуатацию. Для оборудования, отработавшего установленный в технической документации организации-изготовителя или проектной документации срок службы или при превышении количества циклов его нагрузки - сведения о заключениях экспертизы промышленной безопасности (для ОПО) в соответствии 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частью 2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ст. 7 Федерального закона о промышленной безопасности. о проверке плотности (герметичности), настройки     и регулировки предохранительных клапанов.»</a:t>
            </a:r>
          </a:p>
          <a:p>
            <a:pPr marL="0" indent="0" algn="just">
              <a:lnSpc>
                <a:spcPct val="117000"/>
              </a:lnSpc>
              <a:spcAft>
                <a:spcPts val="751"/>
              </a:spcAft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законодательства в области промышленной безопасности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25 декабря 2023 г. № 637-ФЗ «О внесении изменений в Федеральный закон «О промышленной безопасности опасных производственных объектов» и отдельные законодательные акты Российской Федерации» внесены следующие изменения в: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116-ФЗ, согласно которым с 1 сентября 2024 г.: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техническое устройство подлежит экспертизе промышленной безопасности (далее – ЭПБ) при отсутствии в технической документации данных о сроке службы такого технического устройства, если фактический срок его службы превышает десять (вместо двадцати) лет (статья 7 Федерального закона № 116-ФЗ);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о возможности эксплуатации зданий и сооружений после истечения срока их эксплуатации принимается руководителем организации, эксплуатирующей опасный производственный объект (далее – ОПО), на основании положительного заключения ЭПБ; при этом, в таком решении (оформленном на бумажном носителе или в форме электронного документа) должны содержаться сведения о реквизитах заключения ЭПБ (подтверждающих его включение в реестр заключений ЭПБ) и устанавливаться срок дальнейшей безопасной эксплуатации зданий и сооружений (статья 9 Федерального закона № 116-ФЗ).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освидетельствование котлов и металлоконструкций каркаса котлов пп.405-420, технических освидетельствований сосудов пп.421-445, технических освидетельствований трубопроводов пп.446-460 согласно приказ Ростехнадзора ФНП №536. (сроки проведения, гидравлические испытания, кто проводит, что включает                   в себе техническое освидетельствование и т.д.).</a:t>
            </a:r>
          </a:p>
          <a:p>
            <a:pPr indent="0" algn="just">
              <a:lnSpc>
                <a:spcPct val="117000"/>
              </a:lnSpc>
              <a:spcAft>
                <a:spcPts val="800"/>
              </a:spcAft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23B45619-7B4A-49D3-A6D8-E2BE5DA1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3094" y="6465692"/>
            <a:ext cx="389965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77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07269-7B1D-4737-8025-A6E749CB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09" y="1091383"/>
            <a:ext cx="11718145" cy="5264968"/>
          </a:xfrm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751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Подпункт 9.3.27. Правил.  «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</a:t>
            </a:r>
            <a:r>
              <a:rPr lang="ru-RU" sz="1800" b="1" i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части 1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статьи 9 Федерального закона о промышленной безопасности копия лицензии или выписки из реестра лицензий Ростехнадзора, копия договора обязательного страхования гражданской ответственности, заключенного в соответствии с законодательством Российской Федерации об обязательном страховании гражданской ответственности владельца опасного объекта за причинение вреда в результате аварии на опасном объекте. Требование не распространяется на объекты теплоснабжения организаций, подведомственных федеральным органам исполнительной власти в сфере обороны, обеспечения безопасности, государственной охраны и внешней разведки.»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Разъяснения в части установленных постановлением Правительства Российской Федерации от 12 марта 2022 г. № 353 «Об особенностях разрешительной деятельности в Российской Федерации» с учетом внесенных постановлением Правительства Российской Федерации от 23 января 2023 г. № 63 «О внесении изменений в постановление Правительства Российской Федерации от 12 марта 2022 г. № 353 и признании утратившим силу отдельного положения постановления Правительства Российской Федерации от 12 сентября 2022 г. № 1589» особенностей регулирования деятельности в области промышленной безопасности, в том числе сокращении оснований для внесения изменений в реестр лицензий на эксплуатацию взрывопожароопасных и химически опасных производственных объектов I, II и III классов опасности. Так, осуществление деятельности по эксплуатации взрывопожароопасных и химически опасных производственных объектов I, II и III классов опасности до 31 декабря 2023 г. допускается без внесения изменений в реестр лицензий в связи с изменением адреса места осуществления лицензируемого вида деятельности, указанного в реестре лицензий. Такие изменения вносятся лицензирующим органом в реестр лицензий в случае обращения лицензиата с соответствующим заявлением.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23B45619-7B4A-49D3-A6D8-E2BE5DA1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13D8-9CD6-4AD3-A091-34EDA066976B}" type="slidenum">
              <a:rPr lang="ru-RU" smtClean="0"/>
              <a:t>25</a:t>
            </a:fld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B14D9BF-C35D-44E8-8770-AF4C12B22247}"/>
              </a:ext>
            </a:extLst>
          </p:cNvPr>
          <p:cNvSpPr txBox="1">
            <a:spLocks/>
          </p:cNvSpPr>
          <p:nvPr/>
        </p:nvSpPr>
        <p:spPr>
          <a:xfrm>
            <a:off x="435429" y="136525"/>
            <a:ext cx="10918371" cy="71691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надежного теплоснабжения потребителей</a:t>
            </a:r>
            <a:r>
              <a:rPr lang="ru-RU" sz="47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части промышленной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3545986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0747" y="138696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Центральное управление Федеральной службы </a:t>
            </a:r>
            <a:b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надзору</a:t>
            </a:r>
            <a:endParaRPr lang="ru-RU" altLang="ru-RU" sz="2000" b="1" dirty="0">
              <a:solidFill>
                <a:srgbClr val="2D2D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24" y="161806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26224" y="3244335"/>
            <a:ext cx="84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909CED8-8A4A-0C8F-934F-0F1721971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14B19D39-A30E-0E67-DA5B-D9D421E03943}"/>
              </a:ext>
            </a:extLst>
          </p:cNvPr>
          <p:cNvSpPr txBox="1"/>
          <p:nvPr/>
        </p:nvSpPr>
        <p:spPr>
          <a:xfrm>
            <a:off x="230010" y="27376"/>
            <a:ext cx="11731981" cy="43088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60957" tIns="60957" rIns="60957" bIns="60957" numCol="1" spcCol="38100" rtlCol="0" anchor="t">
            <a:spAutoFit/>
          </a:bodyPr>
          <a:lstStyle/>
          <a:p>
            <a:pPr algn="ctr" defTabSz="1037115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Narrow"/>
              </a:rPr>
              <a:t>Изменение Правил обеспечения готовности к отопительному периоду в 2025–2026 годах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0C4EB392-C46D-17EA-BAC8-80632126F7C6}"/>
              </a:ext>
            </a:extLst>
          </p:cNvPr>
          <p:cNvSpPr txBox="1"/>
          <p:nvPr/>
        </p:nvSpPr>
        <p:spPr>
          <a:xfrm>
            <a:off x="4779263" y="2088412"/>
            <a:ext cx="7182728" cy="4043447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Минэнерго РФ от 13.11.2024 № 2234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обеспечения готовности к отопительному периоду и Порядка проведения оценки обеспечения готовности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периоду»</a:t>
            </a:r>
          </a:p>
          <a:p>
            <a:pPr algn="just"/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оценки обеспечения готовности устанавливает правила проведения уполномоченными органами оценки обеспечения готовности к отопительному периоду.</a:t>
            </a:r>
          </a:p>
          <a:p>
            <a:pPr algn="just"/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требования к содержанию порядка (плана) действий </a:t>
            </a:r>
            <a:b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ликвидации последствий аварийных ситуаций в сфере теплоснабжения </a:t>
            </a:r>
            <a:b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образовании (в том числе с применением электронного моделирования аварийных ситуаций);</a:t>
            </a:r>
          </a:p>
          <a:p>
            <a:pPr algn="just"/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категории лиц, в отношении которых проводится оценка обеспечения их готовности к отопительному 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периоду, 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конкретные документы, подтверждающие выполнение требований Правил обеспечения готовности, с указанием конкретных пунктов нормативных правовых актов в сфере теплоснабжения и промышленной безопасности.</a:t>
            </a:r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4203B189-2962-0454-40CF-69B2F2394436}"/>
              </a:ext>
            </a:extLst>
          </p:cNvPr>
          <p:cNvSpPr>
            <a:spLocks/>
          </p:cNvSpPr>
          <p:nvPr/>
        </p:nvSpPr>
        <p:spPr>
          <a:xfrm>
            <a:off x="4779263" y="880671"/>
            <a:ext cx="7292454" cy="785327"/>
          </a:xfrm>
          <a:prstGeom prst="rect">
            <a:avLst/>
          </a:prstGeom>
          <a:ln w="28575">
            <a:solidFill>
              <a:schemeClr val="accent1"/>
            </a:solidFill>
            <a:prstDash val="solid"/>
          </a:ln>
        </p:spPr>
        <p:txBody>
          <a:bodyPr wrap="square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Минэнерго России от 12.03.2013 № 103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оценки готовности к отопительному периоду»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утратившим силу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7B21FAE-FAEF-D390-4B7E-B291EB652C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03" t="2393" r="28577" b="2281"/>
          <a:stretch/>
        </p:blipFill>
        <p:spPr>
          <a:xfrm>
            <a:off x="230009" y="681721"/>
            <a:ext cx="4256635" cy="560935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F05AE166-BBFC-7C07-284D-A88F8C4D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708" y="6465500"/>
            <a:ext cx="309283" cy="365125"/>
          </a:xfrm>
        </p:spPr>
        <p:txBody>
          <a:bodyPr/>
          <a:lstStyle/>
          <a:p>
            <a:fld id="{6CE83103-3CB5-8345-9D97-4B4B47B6C79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96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549275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отопительному периоду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246530" y="1117887"/>
            <a:ext cx="11698941" cy="5229128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36000" lvl="1" algn="ctr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плана подготовки к отопительному периоду</a:t>
            </a:r>
          </a:p>
          <a:p>
            <a:pPr marL="36000" lvl="1">
              <a:spcBef>
                <a:spcPts val="600"/>
              </a:spcBef>
              <a:spcAft>
                <a:spcPts val="30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обязательно для:</a:t>
            </a:r>
          </a:p>
          <a:p>
            <a:pPr marL="36000" lvl="1">
              <a:spcBef>
                <a:spcPts val="600"/>
              </a:spcBef>
              <a:spcAft>
                <a:spcPts val="300"/>
              </a:spcAft>
            </a:pP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Теплоснабжающих организаций и теплосетевых организаций.</a:t>
            </a:r>
          </a:p>
          <a:p>
            <a:pPr marL="36000" lvl="1">
              <a:spcBef>
                <a:spcPts val="600"/>
              </a:spcBef>
              <a:spcAft>
                <a:spcPts val="300"/>
              </a:spcAft>
            </a:pP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Управляющих организаций, а также товариществ собственников жилья, жилищных кооперативов, жилищно-строительных кооперативов или иных специализированных потребительских кооперативов при условии осуществления ими деятельности по управлению многоквартирными  </a:t>
            </a: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домами;</a:t>
            </a:r>
          </a:p>
          <a:p>
            <a:pPr marL="36000" lvl="1">
              <a:spcBef>
                <a:spcPts val="600"/>
              </a:spcBef>
              <a:spcAft>
                <a:spcPts val="300"/>
              </a:spcAft>
            </a:pP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Владельцев тепловых сетей, которые не являются </a:t>
            </a:r>
            <a:r>
              <a:rPr lang="ru-RU" sz="17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теплосетевыми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организациями;</a:t>
            </a:r>
          </a:p>
          <a:p>
            <a:pPr marL="36000" lvl="1" algn="just">
              <a:spcBef>
                <a:spcPts val="600"/>
              </a:spcBef>
              <a:spcAft>
                <a:spcPts val="300"/>
              </a:spcAft>
            </a:pP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с которыми </a:t>
            </a: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заключены 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оказания услуг по содержанию и (или) выполнению работ по ремонту общего имущества в целях надлежащего содержания и (или) ремонта внутридомовой системы отопления в многоквартирном доме, или председателя совета многоквартирного дома в случае, если собственниками помещений в многоквартирном доме не принято решение о заключении таких договоров, </a:t>
            </a:r>
            <a:r>
              <a:rPr lang="ru-RU" sz="17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муниципальными образованиями в случае, если способ управления многоквартирным домом не выбран или выбранный способ управления не реализован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в части </a:t>
            </a:r>
            <a:r>
              <a:rPr lang="ru-RU" sz="17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теплопотребляющих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установок, инженерных коммуникаций (в том числе тепловые сети при наличии таких сетей) и иного общедомового имущества, обслуживающего более одного жилого и (или) нежилого помещения в многоквартирном доме </a:t>
            </a: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котельные, бойлерные, элеваторные узлы), обязанность по содержанию и (или) техническому обслуживанию, и (или) ремонту, и (или) эксплуатации которого возложена на соответствующих лиц договором либо требованиями жилищного законодательства</a:t>
            </a:r>
            <a:endParaRPr lang="ru-RU" sz="17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652D173-BCCC-487F-A98D-91D1FB06E448}"/>
              </a:ext>
            </a:extLst>
          </p:cNvPr>
          <p:cNvSpPr txBox="1"/>
          <p:nvPr/>
        </p:nvSpPr>
        <p:spPr>
          <a:xfrm>
            <a:off x="855279" y="685800"/>
            <a:ext cx="109439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этапа – текущий отопительный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32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549275"/>
          </a:xfrm>
        </p:spPr>
        <p:txBody>
          <a:bodyPr anchor="ctr" anchorCtr="1">
            <a:normAutofit/>
          </a:bodyPr>
          <a:lstStyle/>
          <a:p>
            <a:pPr marL="36000" lvl="1" algn="ctr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содержанию плана подготовки к отопительному периоду</a:t>
            </a:r>
            <a:endParaRPr lang="ru-RU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246530" y="1117887"/>
            <a:ext cx="11698941" cy="5229128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36000" lvl="1" algn="just">
              <a:spcBef>
                <a:spcPts val="600"/>
              </a:spcBef>
              <a:spcAft>
                <a:spcPts val="30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обязательно для: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подготовки к отопительному периоду должен содержать организационные и технические мероприятия, предусмотренные пунктами 9 - 11 Правил обеспечения готовности, с указанием сроков их выполнения, включающие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мероприятия, направленные на устранение проблем, выявленных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анализа прохождения предыдущих трех отопительных периодов, произошедших аварийных ситуаций при теплоснабжении в прошлые три отопительных периода.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целях синхронизации сроков выполнения работ и мероприятий, требующих отключения горячего водоснабжения, заполнения </a:t>
            </a:r>
            <a:r>
              <a:rPr lang="ru-RU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теплопотребляющих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и тепловых сетей сетевой водой после выполнения ремонтных работ, указанный план должен согласовываться с единой теплоснабжающей организацией.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подготовки к отопительному периоду разрабатывается и утверждается </a:t>
            </a:r>
            <a:r>
              <a:rPr lang="ru-RU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ежегодно.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54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246530" y="787791"/>
            <a:ext cx="11698941" cy="5559224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36000" lvl="1" algn="ctr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плана подготовки к отопительному периоду</a:t>
            </a:r>
          </a:p>
          <a:p>
            <a:pPr marL="36000" lvl="1">
              <a:spcBef>
                <a:spcPts val="600"/>
              </a:spcBef>
              <a:spcAft>
                <a:spcPts val="3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принять решение о разработке плана подготовки к отопительному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периоду:</a:t>
            </a:r>
          </a:p>
          <a:p>
            <a:pPr marL="36000" lvl="1">
              <a:spcBef>
                <a:spcPts val="600"/>
              </a:spcBef>
              <a:spcAft>
                <a:spcPts val="3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образования;.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lvl="1">
              <a:spcBef>
                <a:spcPts val="600"/>
              </a:spcBef>
              <a:spcAft>
                <a:spcPts val="3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 тепловой энергии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тепловой энергии обязаны выполнять мероприятия плана подготовки к отопительному периоду единой теплоснабжающей организации в части, касающейся подготовки оборудования индивидуальных тепловых пунктов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внутренних систем теплопотребления к отопительному периоду. Указанные лица вправе разработать и утвердить собственный план подготовки к отопительному периоду, содержащий план подготовки к отопительному периоду единой теплоснабжающей организации и результаты прохождения трех прошлых отопительных периодов, в том числе схемные, режимные и погодные условия, возникшие в текущий отопительный период, аварийные ситуации, особенности функционирования объектов теплоснабжения и их оборудования (при наличии).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отсутствия решения о разработке указанного плана подготовка муниципального образования к отопительному периоду осуществляется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утвержденной (актуализированной) схемы теплоснабжения муниципального образования, утвержденного (актуализированного) порядка (плана) действий по ликвидации последствий аварийных ситуаций в сфере теплоснабжения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образовании.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22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549275"/>
          </a:xfrm>
        </p:spPr>
        <p:txBody>
          <a:bodyPr anchor="ctr" anchorCtr="1"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подготовки к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отопительному периоду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246530" y="685800"/>
            <a:ext cx="11698941" cy="5291883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утверждения направляется в орган местного самоуправления.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внесение корректировок в план подготовки к отопительному периоду в случае изменения условий эксплуатации или непредвиденных обстоятельств при условии синхронизации сроков выполнения работ и мероприятий, требующих отключения горячего водоснабжения, заполнения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теплопотребляющих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и тепловых сетей сетевой водой после выполнения ремонтных работ,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согласования вносимых изменений с единой теплоснабжающей организацией и их последующего направления в орган местного самоуправления.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разработки и утверждения планов: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-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15 мая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Теплоснабжающей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организации, а также владельцем тепловых сетей, не являющимся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организацией -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15 апреля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Потребителями тепловой энергии -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30 апреля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2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1045161"/>
          </a:xfrm>
        </p:spPr>
        <p:txBody>
          <a:bodyPr anchor="ctr" anchorCtr="1"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(план)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по ликвидации последствий аварийных ситуаций в сфере теплоснабжения в муниципальном образовании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246530" y="1026942"/>
            <a:ext cx="11698941" cy="4950741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порядков (планов) действий по ликвидации последствий аварийных ситуаций в сфере теплоснабжения теплоснабжающих организаций, теплосетевых организаций, владельцев тепловых сетей, не являющихся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организациями, организаций в сфере электро-, газо- и водоснабжения, организаций, осуществляющих снабжение топливом, потребителей тепловой энергии, ремонтно-строительных и транспортных организаций,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органами государственной власти субъекта Российской Федерации, осуществляющими полномочия по государственному регулированию и контролю в сфере теплоснабжения, органами исполнительной власти субъекта Российской Федерации в сфере водоснабжения и водоотведения, органами исполнительной власти субъекта Российской Федерации в области газоснабжения, органами исполнительной власти субъекта Российской Федерации, осуществляющими полномочия по государственному регулированию и контролю в электроэнергетике, и органом государственной власти субъекта Российской Федерации, осуществляющим полномочия в области защиты населения и территорий от чрезвычайных ситуаций</a:t>
            </a:r>
            <a:endParaRPr lang="ru-RU" sz="20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 муниципальным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 до 1 апреля 2025 г.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году, в последующих периодах утверждается до 15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51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3A760-9CED-4E89-9515-F0F532DB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13" y="136525"/>
            <a:ext cx="10340788" cy="1045161"/>
          </a:xfrm>
        </p:spPr>
        <p:txBody>
          <a:bodyPr anchor="ctr" anchorCtr="1"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(план)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по ликвидации последствий аварийных ситуаций в сфере теплоснабжения в муниципальном образовании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DF98F5-8097-4045-B0C0-B821E62A349A}"/>
              </a:ext>
            </a:extLst>
          </p:cNvPr>
          <p:cNvSpPr txBox="1"/>
          <p:nvPr/>
        </p:nvSpPr>
        <p:spPr>
          <a:xfrm>
            <a:off x="333936" y="1026942"/>
            <a:ext cx="11698941" cy="5320073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(план) действий по ликвидации последствий аварийных ситуаций при теплоснабжении в муниципальном образовании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следующие сведения: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сценарии наиболее вероятных аварий и наиболее опасных по последствиям аварий, а также источники (места)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сил и средств, используемых для локализации и ликвидации последствий аварий на объекте теплоснабжения (далее - силы и средства);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процедуру организации взаимодействия сил и средств, а также организаций, функционирующих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 теплоснабжения, на основании заключенных соглашений об управлении системами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дислокация сил и средств;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мероприятий, направленных на обеспечение безопасности населения (в случае если в результате аварий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 теплоснабжения может возникнуть угроза безопасности населения);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материально-технического, инженерного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обеспечения операций по локализации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аварий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 теплоснабжения.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(план)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его утверждения (актуализации) на официальном сайте муниципального образования в информационно-телекоммуникационной сети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«Интернет»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утверждения (актуализации).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Внимание!!!Не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опубликованию сведения о сценариях наиболее вероятных аварий и наиболее опасных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 аварий, а также источники (места) их возникновения, а также сведения о составе и дислокации сил и средств.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F52ECA5-F169-4C40-92D9-63CBDBF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903" y="6347015"/>
            <a:ext cx="228600" cy="365125"/>
          </a:xfrm>
        </p:spPr>
        <p:txBody>
          <a:bodyPr/>
          <a:lstStyle/>
          <a:p>
            <a:fld id="{E7E913D8-9CD6-4AD3-A091-34EDA066976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174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5541</TotalTime>
  <Words>2323</Words>
  <Application>Microsoft Office PowerPoint</Application>
  <PresentationFormat>Широкоэкранный</PresentationFormat>
  <Paragraphs>266</Paragraphs>
  <Slides>26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NSimSun</vt:lpstr>
      <vt:lpstr>Arial</vt:lpstr>
      <vt:lpstr>Arial Narrow</vt:lpstr>
      <vt:lpstr>Calibri</vt:lpstr>
      <vt:lpstr>Calibri Light</vt:lpstr>
      <vt:lpstr>等线</vt:lpstr>
      <vt:lpstr>Times New Roman</vt:lpstr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Подготовка к отопительному периоду</vt:lpstr>
      <vt:lpstr>Требования к содержанию плана подготовки к отопительному периоду</vt:lpstr>
      <vt:lpstr>Презентация PowerPoint</vt:lpstr>
      <vt:lpstr>План подготовки к отопительному периоду</vt:lpstr>
      <vt:lpstr>Порядок (план) действий по ликвидации последствий аварийных ситуаций в сфере теплоснабжения в муниципальном образовании</vt:lpstr>
      <vt:lpstr>Порядок (план) действий по ликвидации последствий аварийных ситуаций в сфере теплоснабжения в муниципальном образовании</vt:lpstr>
      <vt:lpstr>Схема теплоснабжения</vt:lpstr>
      <vt:lpstr>Подготовка к отопительному периоду  бесхозяйных объектов теплоснабжения.</vt:lpstr>
      <vt:lpstr>Создание комиссии по оценке обеспечения готовности к отопительному периоду</vt:lpstr>
      <vt:lpstr>Состав комиссии муниципального образования</vt:lpstr>
      <vt:lpstr>Подготовка к работе по оценке обеспечения готовности</vt:lpstr>
      <vt:lpstr>Работа Комиссии*</vt:lpstr>
      <vt:lpstr>Схема работы Комиссии Центрального управления Ростехнадзора  по оценке обеспечения готовности муниципальных образований  к отопительному периоду 2025-2026 гг.</vt:lpstr>
      <vt:lpstr>Презентация PowerPoint</vt:lpstr>
      <vt:lpstr>Вопросы «особой важности» для теплоснабжающих, теплосетевых организаций и владельцев тепловых сетей, не относящихся к теплосетевым организациям</vt:lpstr>
      <vt:lpstr>Вопросы «особой важности» для потребителей тепловой энергии, управляющими организациями, а также товариществ собственников жилья, жилищных кооперативов, жилищно-строительных кооперативов или иных специализированных потребительских кооперативов и др.</vt:lpstr>
      <vt:lpstr>Оформление паспортов готовности</vt:lpstr>
      <vt:lpstr>Публикация итогов оценки обеспечения готовности</vt:lpstr>
      <vt:lpstr>Продолжение подготовки посредством устранения замечаний</vt:lpstr>
      <vt:lpstr>Требования в сфере промышленной безопасности.</vt:lpstr>
      <vt:lpstr>Обеспечение надежного теплоснабжения потребителей  в части промышленной безопасности.</vt:lpstr>
      <vt:lpstr>Презентация PowerPoint</vt:lpstr>
      <vt:lpstr>Центральное управление Федеральной службы  по экологическому, технологическому и атомному надзору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Alexander</cp:lastModifiedBy>
  <cp:revision>339</cp:revision>
  <cp:lastPrinted>2025-03-26T07:27:12Z</cp:lastPrinted>
  <dcterms:created xsi:type="dcterms:W3CDTF">2025-02-19T06:07:45Z</dcterms:created>
  <dcterms:modified xsi:type="dcterms:W3CDTF">2025-05-25T19:50:27Z</dcterms:modified>
</cp:coreProperties>
</file>