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19.12-->
<p:presentation xmlns:r="http://schemas.openxmlformats.org/officeDocument/2006/relationships" xmlns:a="http://schemas.openxmlformats.org/drawingml/2006/main" xmlns:p="http://schemas.openxmlformats.org/presentationml/2006/main" saveSubsetFonts="1">
  <p:sldMasterIdLst>
    <p:sldMasterId id="2147483948" r:id="rId1"/>
    <p:sldMasterId id="2147483960" r:id="rId2"/>
    <p:sldMasterId id="2147483972" r:id="rId3"/>
    <p:sldMasterId id="2147483984" r:id="rId4"/>
    <p:sldMasterId id="2147484008" r:id="rId5"/>
    <p:sldMasterId id="2147484116" r:id="rId6"/>
    <p:sldMasterId id="2147484128" r:id="rId7"/>
    <p:sldMasterId id="2147484140" r:id="rId8"/>
    <p:sldMasterId id="2147484152" r:id="rId9"/>
  </p:sldMasterIdLst>
  <p:notesMasterIdLst>
    <p:notesMasterId r:id="rId10"/>
  </p:notesMasterIdLst>
  <p:sldIdLst>
    <p:sldId id="258" r:id="rId11"/>
    <p:sldId id="350" r:id="rId12"/>
    <p:sldId id="256" r:id="rId13"/>
    <p:sldId id="260" r:id="rId14"/>
    <p:sldId id="261" r:id="rId15"/>
    <p:sldId id="262" r:id="rId16"/>
    <p:sldId id="265" r:id="rId17"/>
    <p:sldId id="315" r:id="rId18"/>
    <p:sldId id="266" r:id="rId19"/>
    <p:sldId id="267" r:id="rId20"/>
    <p:sldId id="294" r:id="rId21"/>
    <p:sldId id="339" r:id="rId22"/>
    <p:sldId id="340" r:id="rId23"/>
    <p:sldId id="341" r:id="rId24"/>
    <p:sldId id="263" r:id="rId25"/>
    <p:sldId id="268" r:id="rId26"/>
    <p:sldId id="342" r:id="rId27"/>
    <p:sldId id="343" r:id="rId28"/>
    <p:sldId id="344" r:id="rId29"/>
    <p:sldId id="346" r:id="rId30"/>
    <p:sldId id="347" r:id="rId31"/>
    <p:sldId id="345" r:id="rId32"/>
    <p:sldId id="327" r:id="rId33"/>
    <p:sldId id="270" r:id="rId34"/>
    <p:sldId id="271" r:id="rId35"/>
    <p:sldId id="264" r:id="rId36"/>
    <p:sldId id="328" r:id="rId37"/>
    <p:sldId id="295" r:id="rId38"/>
    <p:sldId id="279" r:id="rId39"/>
    <p:sldId id="330" r:id="rId40"/>
    <p:sldId id="331" r:id="rId41"/>
    <p:sldId id="332" r:id="rId42"/>
    <p:sldId id="333" r:id="rId43"/>
    <p:sldId id="334" r:id="rId44"/>
    <p:sldId id="335" r:id="rId45"/>
    <p:sldId id="336" r:id="rId46"/>
    <p:sldId id="337" r:id="rId47"/>
    <p:sldId id="338" r:id="rId48"/>
    <p:sldId id="318" r:id="rId49"/>
    <p:sldId id="273" r:id="rId50"/>
    <p:sldId id="269" r:id="rId51"/>
    <p:sldId id="274" r:id="rId52"/>
    <p:sldId id="276" r:id="rId53"/>
    <p:sldId id="275" r:id="rId54"/>
    <p:sldId id="348" r:id="rId55"/>
    <p:sldId id="349" r:id="rId56"/>
    <p:sldId id="277" r:id="rId57"/>
    <p:sldId id="351" r:id="rId58"/>
    <p:sldId id="316" r:id="rId59"/>
    <p:sldId id="290" r:id="rId60"/>
    <p:sldId id="291" r:id="rId61"/>
    <p:sldId id="292" r:id="rId62"/>
    <p:sldId id="293" r:id="rId63"/>
    <p:sldId id="296" r:id="rId64"/>
    <p:sldId id="301" r:id="rId65"/>
    <p:sldId id="299" r:id="rId66"/>
    <p:sldId id="297" r:id="rId67"/>
    <p:sldId id="298" r:id="rId68"/>
    <p:sldId id="322" r:id="rId69"/>
    <p:sldId id="323" r:id="rId70"/>
    <p:sldId id="329" r:id="rId71"/>
    <p:sldId id="324" r:id="rId72"/>
    <p:sldId id="325" r:id="rId73"/>
    <p:sldId id="326" r:id="rId74"/>
    <p:sldId id="302" r:id="rId75"/>
    <p:sldId id="303" r:id="rId76"/>
    <p:sldId id="304" r:id="rId77"/>
    <p:sldId id="308" r:id="rId78"/>
    <p:sldId id="307" r:id="rId79"/>
    <p:sldId id="305" r:id="rId80"/>
    <p:sldId id="309" r:id="rId81"/>
    <p:sldId id="306" r:id="rId82"/>
    <p:sldId id="311" r:id="rId83"/>
    <p:sldId id="312" r:id="rId84"/>
    <p:sldId id="320" r:id="rId85"/>
    <p:sldId id="321" r:id="rId86"/>
  </p:sldIdLst>
  <p:sldSz cx="9144000" cy="6858000" type="screen4x3"/>
  <p:notesSz cx="6858000" cy="9144000"/>
  <p:custDataLst>
    <p:tags r:id="rId87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66FF33"/>
    <a:srgbClr val="00FFFF"/>
    <a:srgbClr val="FFCCFF"/>
    <a:srgbClr val="0000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2" autoAdjust="0"/>
    <p:restoredTop sz="94660"/>
  </p:normalViewPr>
  <p:slideViewPr>
    <p:cSldViewPr>
      <p:cViewPr>
        <p:scale>
          <a:sx n="69" d="100"/>
          <a:sy n="69" d="100"/>
        </p:scale>
        <p:origin x="-90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notesMaster" Target="notesMasters/notesMaster1.xml" /><Relationship Id="rId11" Type="http://schemas.openxmlformats.org/officeDocument/2006/relationships/slide" Target="slides/slide1.xml" /><Relationship Id="rId12" Type="http://schemas.openxmlformats.org/officeDocument/2006/relationships/slide" Target="slides/slide2.xml" /><Relationship Id="rId13" Type="http://schemas.openxmlformats.org/officeDocument/2006/relationships/slide" Target="slides/slide3.xml" /><Relationship Id="rId14" Type="http://schemas.openxmlformats.org/officeDocument/2006/relationships/slide" Target="slides/slide4.xml" /><Relationship Id="rId15" Type="http://schemas.openxmlformats.org/officeDocument/2006/relationships/slide" Target="slides/slide5.xml" /><Relationship Id="rId16" Type="http://schemas.openxmlformats.org/officeDocument/2006/relationships/slide" Target="slides/slide6.xml" /><Relationship Id="rId17" Type="http://schemas.openxmlformats.org/officeDocument/2006/relationships/slide" Target="slides/slide7.xml" /><Relationship Id="rId18" Type="http://schemas.openxmlformats.org/officeDocument/2006/relationships/slide" Target="slides/slide8.xml" /><Relationship Id="rId19" Type="http://schemas.openxmlformats.org/officeDocument/2006/relationships/slide" Target="slides/slide9.xml" /><Relationship Id="rId2" Type="http://schemas.openxmlformats.org/officeDocument/2006/relationships/slideMaster" Target="slideMasters/slideMaster2.xml" /><Relationship Id="rId20" Type="http://schemas.openxmlformats.org/officeDocument/2006/relationships/slide" Target="slides/slide10.xml" /><Relationship Id="rId21" Type="http://schemas.openxmlformats.org/officeDocument/2006/relationships/slide" Target="slides/slide11.xml" /><Relationship Id="rId22" Type="http://schemas.openxmlformats.org/officeDocument/2006/relationships/slide" Target="slides/slide12.xml" /><Relationship Id="rId23" Type="http://schemas.openxmlformats.org/officeDocument/2006/relationships/slide" Target="slides/slide13.xml" /><Relationship Id="rId24" Type="http://schemas.openxmlformats.org/officeDocument/2006/relationships/slide" Target="slides/slide14.xml" /><Relationship Id="rId25" Type="http://schemas.openxmlformats.org/officeDocument/2006/relationships/slide" Target="slides/slide15.xml" /><Relationship Id="rId26" Type="http://schemas.openxmlformats.org/officeDocument/2006/relationships/slide" Target="slides/slide16.xml" /><Relationship Id="rId27" Type="http://schemas.openxmlformats.org/officeDocument/2006/relationships/slide" Target="slides/slide17.xml" /><Relationship Id="rId28" Type="http://schemas.openxmlformats.org/officeDocument/2006/relationships/slide" Target="slides/slide18.xml" /><Relationship Id="rId29" Type="http://schemas.openxmlformats.org/officeDocument/2006/relationships/slide" Target="slides/slide19.xml" /><Relationship Id="rId3" Type="http://schemas.openxmlformats.org/officeDocument/2006/relationships/slideMaster" Target="slideMasters/slideMaster3.xml" /><Relationship Id="rId30" Type="http://schemas.openxmlformats.org/officeDocument/2006/relationships/slide" Target="slides/slide20.xml" /><Relationship Id="rId31" Type="http://schemas.openxmlformats.org/officeDocument/2006/relationships/slide" Target="slides/slide21.xml" /><Relationship Id="rId32" Type="http://schemas.openxmlformats.org/officeDocument/2006/relationships/slide" Target="slides/slide22.xml" /><Relationship Id="rId33" Type="http://schemas.openxmlformats.org/officeDocument/2006/relationships/slide" Target="slides/slide23.xml" /><Relationship Id="rId34" Type="http://schemas.openxmlformats.org/officeDocument/2006/relationships/slide" Target="slides/slide24.xml" /><Relationship Id="rId35" Type="http://schemas.openxmlformats.org/officeDocument/2006/relationships/slide" Target="slides/slide25.xml" /><Relationship Id="rId36" Type="http://schemas.openxmlformats.org/officeDocument/2006/relationships/slide" Target="slides/slide26.xml" /><Relationship Id="rId37" Type="http://schemas.openxmlformats.org/officeDocument/2006/relationships/slide" Target="slides/slide27.xml" /><Relationship Id="rId38" Type="http://schemas.openxmlformats.org/officeDocument/2006/relationships/slide" Target="slides/slide28.xml" /><Relationship Id="rId39" Type="http://schemas.openxmlformats.org/officeDocument/2006/relationships/slide" Target="slides/slide29.xml" /><Relationship Id="rId4" Type="http://schemas.openxmlformats.org/officeDocument/2006/relationships/slideMaster" Target="slideMasters/slideMaster4.xml" /><Relationship Id="rId40" Type="http://schemas.openxmlformats.org/officeDocument/2006/relationships/slide" Target="slides/slide30.xml" /><Relationship Id="rId41" Type="http://schemas.openxmlformats.org/officeDocument/2006/relationships/slide" Target="slides/slide31.xml" /><Relationship Id="rId42" Type="http://schemas.openxmlformats.org/officeDocument/2006/relationships/slide" Target="slides/slide32.xml" /><Relationship Id="rId43" Type="http://schemas.openxmlformats.org/officeDocument/2006/relationships/slide" Target="slides/slide33.xml" /><Relationship Id="rId44" Type="http://schemas.openxmlformats.org/officeDocument/2006/relationships/slide" Target="slides/slide34.xml" /><Relationship Id="rId45" Type="http://schemas.openxmlformats.org/officeDocument/2006/relationships/slide" Target="slides/slide35.xml" /><Relationship Id="rId46" Type="http://schemas.openxmlformats.org/officeDocument/2006/relationships/slide" Target="slides/slide36.xml" /><Relationship Id="rId47" Type="http://schemas.openxmlformats.org/officeDocument/2006/relationships/slide" Target="slides/slide37.xml" /><Relationship Id="rId48" Type="http://schemas.openxmlformats.org/officeDocument/2006/relationships/slide" Target="slides/slide38.xml" /><Relationship Id="rId49" Type="http://schemas.openxmlformats.org/officeDocument/2006/relationships/slide" Target="slides/slide39.xml" /><Relationship Id="rId5" Type="http://schemas.openxmlformats.org/officeDocument/2006/relationships/slideMaster" Target="slideMasters/slideMaster5.xml" /><Relationship Id="rId50" Type="http://schemas.openxmlformats.org/officeDocument/2006/relationships/slide" Target="slides/slide40.xml" /><Relationship Id="rId51" Type="http://schemas.openxmlformats.org/officeDocument/2006/relationships/slide" Target="slides/slide41.xml" /><Relationship Id="rId52" Type="http://schemas.openxmlformats.org/officeDocument/2006/relationships/slide" Target="slides/slide42.xml" /><Relationship Id="rId53" Type="http://schemas.openxmlformats.org/officeDocument/2006/relationships/slide" Target="slides/slide43.xml" /><Relationship Id="rId54" Type="http://schemas.openxmlformats.org/officeDocument/2006/relationships/slide" Target="slides/slide44.xml" /><Relationship Id="rId55" Type="http://schemas.openxmlformats.org/officeDocument/2006/relationships/slide" Target="slides/slide45.xml" /><Relationship Id="rId56" Type="http://schemas.openxmlformats.org/officeDocument/2006/relationships/slide" Target="slides/slide46.xml" /><Relationship Id="rId57" Type="http://schemas.openxmlformats.org/officeDocument/2006/relationships/slide" Target="slides/slide47.xml" /><Relationship Id="rId58" Type="http://schemas.openxmlformats.org/officeDocument/2006/relationships/slide" Target="slides/slide48.xml" /><Relationship Id="rId59" Type="http://schemas.openxmlformats.org/officeDocument/2006/relationships/slide" Target="slides/slide49.xml" /><Relationship Id="rId6" Type="http://schemas.openxmlformats.org/officeDocument/2006/relationships/slideMaster" Target="slideMasters/slideMaster6.xml" /><Relationship Id="rId60" Type="http://schemas.openxmlformats.org/officeDocument/2006/relationships/slide" Target="slides/slide50.xml" /><Relationship Id="rId61" Type="http://schemas.openxmlformats.org/officeDocument/2006/relationships/slide" Target="slides/slide51.xml" /><Relationship Id="rId62" Type="http://schemas.openxmlformats.org/officeDocument/2006/relationships/slide" Target="slides/slide52.xml" /><Relationship Id="rId63" Type="http://schemas.openxmlformats.org/officeDocument/2006/relationships/slide" Target="slides/slide53.xml" /><Relationship Id="rId64" Type="http://schemas.openxmlformats.org/officeDocument/2006/relationships/slide" Target="slides/slide54.xml" /><Relationship Id="rId65" Type="http://schemas.openxmlformats.org/officeDocument/2006/relationships/slide" Target="slides/slide55.xml" /><Relationship Id="rId66" Type="http://schemas.openxmlformats.org/officeDocument/2006/relationships/slide" Target="slides/slide56.xml" /><Relationship Id="rId67" Type="http://schemas.openxmlformats.org/officeDocument/2006/relationships/slide" Target="slides/slide57.xml" /><Relationship Id="rId68" Type="http://schemas.openxmlformats.org/officeDocument/2006/relationships/slide" Target="slides/slide58.xml" /><Relationship Id="rId69" Type="http://schemas.openxmlformats.org/officeDocument/2006/relationships/slide" Target="slides/slide59.xml" /><Relationship Id="rId7" Type="http://schemas.openxmlformats.org/officeDocument/2006/relationships/slideMaster" Target="slideMasters/slideMaster7.xml" /><Relationship Id="rId70" Type="http://schemas.openxmlformats.org/officeDocument/2006/relationships/slide" Target="slides/slide60.xml" /><Relationship Id="rId71" Type="http://schemas.openxmlformats.org/officeDocument/2006/relationships/slide" Target="slides/slide61.xml" /><Relationship Id="rId72" Type="http://schemas.openxmlformats.org/officeDocument/2006/relationships/slide" Target="slides/slide62.xml" /><Relationship Id="rId73" Type="http://schemas.openxmlformats.org/officeDocument/2006/relationships/slide" Target="slides/slide63.xml" /><Relationship Id="rId74" Type="http://schemas.openxmlformats.org/officeDocument/2006/relationships/slide" Target="slides/slide64.xml" /><Relationship Id="rId75" Type="http://schemas.openxmlformats.org/officeDocument/2006/relationships/slide" Target="slides/slide65.xml" /><Relationship Id="rId76" Type="http://schemas.openxmlformats.org/officeDocument/2006/relationships/slide" Target="slides/slide66.xml" /><Relationship Id="rId77" Type="http://schemas.openxmlformats.org/officeDocument/2006/relationships/slide" Target="slides/slide67.xml" /><Relationship Id="rId78" Type="http://schemas.openxmlformats.org/officeDocument/2006/relationships/slide" Target="slides/slide68.xml" /><Relationship Id="rId79" Type="http://schemas.openxmlformats.org/officeDocument/2006/relationships/slide" Target="slides/slide69.xml" /><Relationship Id="rId8" Type="http://schemas.openxmlformats.org/officeDocument/2006/relationships/slideMaster" Target="slideMasters/slideMaster8.xml" /><Relationship Id="rId80" Type="http://schemas.openxmlformats.org/officeDocument/2006/relationships/slide" Target="slides/slide70.xml" /><Relationship Id="rId81" Type="http://schemas.openxmlformats.org/officeDocument/2006/relationships/slide" Target="slides/slide71.xml" /><Relationship Id="rId82" Type="http://schemas.openxmlformats.org/officeDocument/2006/relationships/slide" Target="slides/slide72.xml" /><Relationship Id="rId83" Type="http://schemas.openxmlformats.org/officeDocument/2006/relationships/slide" Target="slides/slide73.xml" /><Relationship Id="rId84" Type="http://schemas.openxmlformats.org/officeDocument/2006/relationships/slide" Target="slides/slide74.xml" /><Relationship Id="rId85" Type="http://schemas.openxmlformats.org/officeDocument/2006/relationships/slide" Target="slides/slide75.xml" /><Relationship Id="rId86" Type="http://schemas.openxmlformats.org/officeDocument/2006/relationships/slide" Target="slides/slide76.xml" /><Relationship Id="rId87" Type="http://schemas.openxmlformats.org/officeDocument/2006/relationships/tags" Target="tags/tag1.xml" /><Relationship Id="rId88" Type="http://schemas.openxmlformats.org/officeDocument/2006/relationships/presProps" Target="presProps.xml" /><Relationship Id="rId89" Type="http://schemas.openxmlformats.org/officeDocument/2006/relationships/viewProps" Target="viewProps.xml" /><Relationship Id="rId9" Type="http://schemas.openxmlformats.org/officeDocument/2006/relationships/slideMaster" Target="slideMasters/slideMaster9.xml" /><Relationship Id="rId90" Type="http://schemas.openxmlformats.org/officeDocument/2006/relationships/theme" Target="theme/theme1.xml" /><Relationship Id="rId91" Type="http://schemas.openxmlformats.org/officeDocument/2006/relationships/tableStyles" Target="tableStyles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10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A432A7-0ABB-48C7-AF3E-76EE778D7413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5DEAD2-9BF7-43FD-A62E-A1527D2C28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185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76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DEAD2-9BF7-43FD-A62E-A1527D2C28F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423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DEAD2-9BF7-43FD-A62E-A1527D2C28FE}" type="slidenum">
              <a:rPr lang="ru-RU" smtClean="0"/>
              <a:t>76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955422"/>
      </p:ext>
    </p:extLst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9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09041-CF64-427B-8446-AF9AF6B68252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4A442E2-F3DF-4850-8434-0483748737C4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51FD4-0279-4AD9-B966-F6326CFDD478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636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51FD4-0279-4AD9-B966-F6326CFDD478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873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BF6896-0122-4A6B-B809-1436DC61F2C0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18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09041-CF64-427B-8446-AF9AF6B68252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442E2-F3DF-4850-8434-0483748737C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09041-CF64-427B-8446-AF9AF6B68252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442E2-F3DF-4850-8434-0483748737C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CC18B7-E356-4F14-AFD5-6A60EB023524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230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AFCBC-B936-4E22-842C-AA9284665EFF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716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DD1E6E9-AF55-4331-94F4-B2419D2AD093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745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CC18B7-E356-4F14-AFD5-6A60EB023524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453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09041-CF64-427B-8446-AF9AF6B68252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29.01.2024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442E2-F3DF-4850-8434-0483748737C4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374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09041-CF64-427B-8446-AF9AF6B68252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29.01.2024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442E2-F3DF-4850-8434-0483748737C4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087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theme" Target="../theme/theme1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2.jpeg" /><Relationship Id="rId3" Type="http://schemas.openxmlformats.org/officeDocument/2006/relationships/theme" Target="../theme/theme2.xml" /></Relationships>
</file>

<file path=ppt/slideMasters/_rels/slideMaster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2.jpeg" /><Relationship Id="rId3" Type="http://schemas.openxmlformats.org/officeDocument/2006/relationships/theme" Target="../theme/theme3.xml" /></Relationships>
</file>

<file path=ppt/slideMasters/_rels/slideMaster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slideLayout" Target="../slideLayouts/slideLayout7.xml" /><Relationship Id="rId3" Type="http://schemas.openxmlformats.org/officeDocument/2006/relationships/image" Target="../media/image2.jpeg" /><Relationship Id="rId4" Type="http://schemas.openxmlformats.org/officeDocument/2006/relationships/theme" Target="../theme/theme4.xml" /></Relationships>
</file>

<file path=ppt/slideMasters/_rels/slideMaster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 /><Relationship Id="rId2" Type="http://schemas.openxmlformats.org/officeDocument/2006/relationships/theme" Target="../theme/theme5.xml" /></Relationships>
</file>

<file path=ppt/slideMasters/_rels/slideMaster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 /><Relationship Id="rId2" Type="http://schemas.openxmlformats.org/officeDocument/2006/relationships/theme" Target="../theme/theme6.xml" /></Relationships>
</file>

<file path=ppt/slideMasters/_rels/slideMaster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2" Type="http://schemas.openxmlformats.org/officeDocument/2006/relationships/image" Target="../media/image2.jpeg" /><Relationship Id="rId3" Type="http://schemas.openxmlformats.org/officeDocument/2006/relationships/theme" Target="../theme/theme7.xml" /></Relationships>
</file>

<file path=ppt/slideMasters/_rels/slideMaster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 /><Relationship Id="rId2" Type="http://schemas.openxmlformats.org/officeDocument/2006/relationships/image" Target="../media/image2.jpeg" /><Relationship Id="rId3" Type="http://schemas.openxmlformats.org/officeDocument/2006/relationships/theme" Target="../theme/theme8.xml" /></Relationships>
</file>

<file path=ppt/slideMasters/_rels/slideMaster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2" Type="http://schemas.openxmlformats.org/officeDocument/2006/relationships/image" Target="../media/image2.jpeg" /><Relationship Id="rId3" Type="http://schemas.openxmlformats.org/officeDocument/2006/relationships/theme" Target="../theme/theme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6809041-CF64-427B-8446-AF9AF6B68252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A442E2-F3DF-4850-8434-0483748737C4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7" r:id="rId3"/>
  </p:sldLayoutIdLst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0">
          <a:blip r:embed="rId2">
            <a:duotone>
              <a:schemeClr val="bg1"/>
              <a:srgbClr val="FFFFFF"/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94F6B3-FC70-49D9-8E3D-1AEF074C47E8}" type="slidenum">
              <a:rPr lang="ru-RU" alt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67351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62" r:id="rId1"/>
  </p:sldLayoutIdLst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  <p:cond evt="onBegin" delay="0">
                          <p:tn val="9"/>
                        </p:cond>
                      </p:stCondLst>
                      <p:childTnLst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14339" grpId="1" uiExpand="1" build="p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0">
          <a:blip r:embed="rId2">
            <a:duotone>
              <a:schemeClr val="bg1"/>
              <a:srgbClr val="FFFFFF"/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94F6B3-FC70-49D9-8E3D-1AEF074C47E8}" type="slidenum">
              <a:rPr lang="ru-RU" alt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62886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78" r:id="rId1"/>
  </p:sldLayoutIdLst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  <p:cond evt="onBegin" delay="0">
                          <p:tn val="9"/>
                        </p:cond>
                      </p:stCondLst>
                      <p:childTnLst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14339" grpId="1" uiExpand="1" build="p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0">
          <a:blip r:embed="rId3">
            <a:duotone>
              <a:schemeClr val="bg1"/>
              <a:srgbClr val="FFFFFF"/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94F6B3-FC70-49D9-8E3D-1AEF074C47E8}" type="slidenum">
              <a:rPr lang="ru-RU" alt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31763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85" r:id="rId1"/>
    <p:sldLayoutId id="2147483986" r:id="rId2"/>
  </p:sldLayoutIdLst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  <p:cond evt="onBegin" delay="0">
                          <p:tn val="9"/>
                        </p:cond>
                      </p:stCondLst>
                      <p:childTnLst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14339" grpId="1" uiExpand="1" build="p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6809041-CF64-427B-8446-AF9AF6B68252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29.01.2024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A442E2-F3DF-4850-8434-0483748737C4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472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</p:sldLayoutIdLst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6809041-CF64-427B-8446-AF9AF6B68252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29.01.2024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A442E2-F3DF-4850-8434-0483748737C4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534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8" r:id="rId1"/>
  </p:sldLayoutIdLst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0">
          <a:blip r:embed="rId2">
            <a:duotone>
              <a:schemeClr val="bg1"/>
              <a:srgbClr val="FFFFFF"/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493FB6-E8F7-4D76-946C-23A909AF01C9}" type="slidenum">
              <a:rPr lang="ru-RU" alt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69868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30" r:id="rId1"/>
  </p:sldLayoutIdLst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  <p:cond evt="onBegin" delay="0">
                          <p:tn val="9"/>
                        </p:cond>
                      </p:stCondLst>
                      <p:childTnLst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14339" grpId="1" uiExpand="1" build="p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0">
          <a:blip r:embed="rId2">
            <a:duotone>
              <a:schemeClr val="bg1"/>
              <a:srgbClr val="FFFFFF"/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493FB6-E8F7-4D76-946C-23A909AF01C9}" type="slidenum">
              <a:rPr lang="ru-RU" alt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23990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42" r:id="rId1"/>
  </p:sldLayoutIdLst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  <p:cond evt="onBegin" delay="0">
                          <p:tn val="9"/>
                        </p:cond>
                      </p:stCondLst>
                      <p:childTnLst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14339" grpId="1" uiExpand="1" build="p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0">
          <a:blip r:embed="rId2">
            <a:duotone>
              <a:schemeClr val="bg1"/>
              <a:srgbClr val="FFFFFF"/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493FB6-E8F7-4D76-946C-23A909AF01C9}" type="slidenum">
              <a:rPr lang="ru-RU" alt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4395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59" r:id="rId1"/>
  </p:sldLayoutIdLst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  <p:cond evt="onBegin" delay="0">
                          <p:tn val="9"/>
                        </p:cond>
                      </p:stCondLst>
                      <p:childTnLst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14339" grpId="1" uiExpand="1" build="p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.jpeg" /><Relationship Id="rId3" Type="http://schemas.openxmlformats.org/officeDocument/2006/relationships/image" Target="../media/image4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0.png" /><Relationship Id="rId3" Type="http://schemas.openxmlformats.org/officeDocument/2006/relationships/image" Target="../media/image12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0.png" /><Relationship Id="rId3" Type="http://schemas.openxmlformats.org/officeDocument/2006/relationships/image" Target="../media/image13.jpe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0.png" /><Relationship Id="rId3" Type="http://schemas.openxmlformats.org/officeDocument/2006/relationships/image" Target="../media/image14.jpe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5.jpeg" /><Relationship Id="rId3" Type="http://schemas.openxmlformats.org/officeDocument/2006/relationships/image" Target="../media/image10.pn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6.jpeg" /><Relationship Id="rId3" Type="http://schemas.openxmlformats.org/officeDocument/2006/relationships/image" Target="../media/image10.pn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0.png" /><Relationship Id="rId3" Type="http://schemas.openxmlformats.org/officeDocument/2006/relationships/image" Target="../media/image17.jpe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0.pn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8.png" /><Relationship Id="rId3" Type="http://schemas.openxmlformats.org/officeDocument/2006/relationships/image" Target="../media/image19.jpe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0.pn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0.jpeg" /><Relationship Id="rId3" Type="http://schemas.openxmlformats.org/officeDocument/2006/relationships/image" Target="../media/image10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jpe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0.png" /><Relationship Id="rId3" Type="http://schemas.openxmlformats.org/officeDocument/2006/relationships/image" Target="../media/image21.jpe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0.png" /><Relationship Id="rId3" Type="http://schemas.openxmlformats.org/officeDocument/2006/relationships/image" Target="../media/image22.jpe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3.jpeg" /><Relationship Id="rId3" Type="http://schemas.openxmlformats.org/officeDocument/2006/relationships/image" Target="../media/image10.pn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4.jpeg" /><Relationship Id="rId3" Type="http://schemas.openxmlformats.org/officeDocument/2006/relationships/image" Target="../media/image10.pn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0.png" /><Relationship Id="rId3" Type="http://schemas.openxmlformats.org/officeDocument/2006/relationships/image" Target="../media/image25.jpeg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0.png" /><Relationship Id="rId3" Type="http://schemas.openxmlformats.org/officeDocument/2006/relationships/image" Target="../media/image26.jpeg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0.png" /><Relationship Id="rId3" Type="http://schemas.openxmlformats.org/officeDocument/2006/relationships/image" Target="../media/image27.jpeg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8.jpeg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0.png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 /><Relationship Id="rId2" Type="http://schemas.openxmlformats.org/officeDocument/2006/relationships/image" Target="../media/image10.png" /><Relationship Id="rId3" Type="http://schemas.openxmlformats.org/officeDocument/2006/relationships/image" Target="../media/image29.jpe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4.png" /><Relationship Id="rId4" Type="http://schemas.openxmlformats.org/officeDocument/2006/relationships/image" Target="../media/image6.jpeg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 /><Relationship Id="rId2" Type="http://schemas.openxmlformats.org/officeDocument/2006/relationships/image" Target="../media/image10.png" /><Relationship Id="rId3" Type="http://schemas.openxmlformats.org/officeDocument/2006/relationships/image" Target="../media/image30.jpeg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 /><Relationship Id="rId2" Type="http://schemas.openxmlformats.org/officeDocument/2006/relationships/image" Target="../media/image10.png" /><Relationship Id="rId3" Type="http://schemas.openxmlformats.org/officeDocument/2006/relationships/image" Target="../media/image31.jpeg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 /><Relationship Id="rId2" Type="http://schemas.openxmlformats.org/officeDocument/2006/relationships/image" Target="../media/image10.png" /><Relationship Id="rId3" Type="http://schemas.openxmlformats.org/officeDocument/2006/relationships/image" Target="../media/image32.jpeg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 /><Relationship Id="rId2" Type="http://schemas.openxmlformats.org/officeDocument/2006/relationships/image" Target="../media/image33.jpeg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 /><Relationship Id="rId2" Type="http://schemas.openxmlformats.org/officeDocument/2006/relationships/image" Target="../media/image10.png" /><Relationship Id="rId3" Type="http://schemas.openxmlformats.org/officeDocument/2006/relationships/image" Target="../media/image34.jpeg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 /><Relationship Id="rId2" Type="http://schemas.openxmlformats.org/officeDocument/2006/relationships/image" Target="../media/image10.png" /><Relationship Id="rId3" Type="http://schemas.openxmlformats.org/officeDocument/2006/relationships/image" Target="../media/image35.jpeg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 /><Relationship Id="rId2" Type="http://schemas.openxmlformats.org/officeDocument/2006/relationships/image" Target="../media/image10.png" /><Relationship Id="rId3" Type="http://schemas.openxmlformats.org/officeDocument/2006/relationships/image" Target="../media/image36.jpeg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 /><Relationship Id="rId2" Type="http://schemas.openxmlformats.org/officeDocument/2006/relationships/image" Target="../media/image10.png" /><Relationship Id="rId3" Type="http://schemas.openxmlformats.org/officeDocument/2006/relationships/image" Target="../media/image37.jpeg" /></Relationships>
</file>

<file path=ppt/slides/_rels/slide3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 /><Relationship Id="rId2" Type="http://schemas.openxmlformats.org/officeDocument/2006/relationships/image" Target="../media/image10.png" /><Relationship Id="rId3" Type="http://schemas.openxmlformats.org/officeDocument/2006/relationships/image" Target="../media/image38.jpeg" /></Relationships>
</file>

<file path=ppt/slides/_rels/slide3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9.jpe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4.png" /></Relationships>
</file>

<file path=ppt/slides/_rels/slide4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0.png" /></Relationships>
</file>

<file path=ppt/slides/_rels/slide4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0.png" /></Relationships>
</file>

<file path=ppt/slides/_rels/slide4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0.png" /></Relationships>
</file>

<file path=ppt/slides/_rels/slide4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40.jpeg" /></Relationships>
</file>

<file path=ppt/slides/_rels/slide4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7.png" /><Relationship Id="rId3" Type="http://schemas.openxmlformats.org/officeDocument/2006/relationships/image" Target="../media/image41.jpeg" /></Relationships>
</file>

<file path=ppt/slides/_rels/slide4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42.jpeg" /></Relationships>
</file>

<file path=ppt/slides/_rels/slide4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43.jpeg" /></Relationships>
</file>

<file path=ppt/slides/_rels/slide4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image" Target="../media/image7.png" /><Relationship Id="rId3" Type="http://schemas.openxmlformats.org/officeDocument/2006/relationships/image" Target="../media/image44.jpeg" /></Relationships>
</file>

<file path=ppt/slides/_rels/slide4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45.jpeg" /></Relationships>
</file>

<file path=ppt/slides/_rels/slide4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.png" /></Relationships>
</file>

<file path=ppt/slides/_rels/slide5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 /><Relationship Id="rId2" Type="http://schemas.openxmlformats.org/officeDocument/2006/relationships/image" Target="../media/image46.jpeg" /></Relationships>
</file>

<file path=ppt/slides/_rels/slide5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 /><Relationship Id="rId2" Type="http://schemas.openxmlformats.org/officeDocument/2006/relationships/image" Target="../media/image47.jpeg" /></Relationships>
</file>

<file path=ppt/slides/_rels/slide5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 /><Relationship Id="rId2" Type="http://schemas.openxmlformats.org/officeDocument/2006/relationships/image" Target="../media/image48.jpeg" /></Relationships>
</file>

<file path=ppt/slides/_rels/slide5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 /><Relationship Id="rId2" Type="http://schemas.openxmlformats.org/officeDocument/2006/relationships/image" Target="../media/image49.jpeg" /></Relationships>
</file>

<file path=ppt/slides/_rels/slide5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 /><Relationship Id="rId2" Type="http://schemas.openxmlformats.org/officeDocument/2006/relationships/image" Target="../media/image50.jpeg" /></Relationships>
</file>

<file path=ppt/slides/_rels/slide5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 /><Relationship Id="rId2" Type="http://schemas.openxmlformats.org/officeDocument/2006/relationships/image" Target="../media/image51.jpeg" /></Relationships>
</file>

<file path=ppt/slides/_rels/slide5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 /></Relationships>
</file>

<file path=ppt/slides/_rels/slide5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 /><Relationship Id="rId2" Type="http://schemas.openxmlformats.org/officeDocument/2006/relationships/image" Target="../media/image52.jpeg" /></Relationships>
</file>

<file path=ppt/slides/_rels/slide5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 /><Relationship Id="rId2" Type="http://schemas.openxmlformats.org/officeDocument/2006/relationships/image" Target="../media/image53.jpeg" /></Relationships>
</file>

<file path=ppt/slides/_rels/slide5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 /><Relationship Id="rId2" Type="http://schemas.openxmlformats.org/officeDocument/2006/relationships/image" Target="../media/image54.jpe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.png" /><Relationship Id="rId3" Type="http://schemas.openxmlformats.org/officeDocument/2006/relationships/image" Target="../media/image8.jpeg" /><Relationship Id="rId4" Type="http://schemas.openxmlformats.org/officeDocument/2006/relationships/hyperlink" Target="http://www.old-churches.ru/images/ne_102_00.jpg" TargetMode="External" /><Relationship Id="rId5" Type="http://schemas.openxmlformats.org/officeDocument/2006/relationships/image" Target="../media/image9.jpeg" /><Relationship Id="rId6" Type="http://schemas.openxmlformats.org/officeDocument/2006/relationships/hyperlink" Target="http://www.old-churches.ru/images/ne_102_01.jpg" TargetMode="External" /></Relationships>
</file>

<file path=ppt/slides/_rels/slide6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 /><Relationship Id="rId2" Type="http://schemas.openxmlformats.org/officeDocument/2006/relationships/image" Target="../media/image55.jpeg" /></Relationships>
</file>

<file path=ppt/slides/_rels/slide6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 /><Relationship Id="rId2" Type="http://schemas.openxmlformats.org/officeDocument/2006/relationships/image" Target="../media/image56.jpeg" /></Relationships>
</file>

<file path=ppt/slides/_rels/slide6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 /><Relationship Id="rId2" Type="http://schemas.openxmlformats.org/officeDocument/2006/relationships/image" Target="../media/image57.jpeg" /></Relationships>
</file>

<file path=ppt/slides/_rels/slide6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 /><Relationship Id="rId2" Type="http://schemas.openxmlformats.org/officeDocument/2006/relationships/image" Target="../media/image58.jpeg" /></Relationships>
</file>

<file path=ppt/slides/_rels/slide6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 /></Relationships>
</file>

<file path=ppt/slides/_rels/slide6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 /><Relationship Id="rId2" Type="http://schemas.openxmlformats.org/officeDocument/2006/relationships/image" Target="../media/image59.jpeg" /></Relationships>
</file>

<file path=ppt/slides/_rels/slide6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 /><Relationship Id="rId2" Type="http://schemas.openxmlformats.org/officeDocument/2006/relationships/image" Target="../media/image60.jpeg" /></Relationships>
</file>

<file path=ppt/slides/_rels/slide6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 /><Relationship Id="rId2" Type="http://schemas.openxmlformats.org/officeDocument/2006/relationships/image" Target="../media/image61.jpeg" /></Relationships>
</file>

<file path=ppt/slides/_rels/slide6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 /><Relationship Id="rId2" Type="http://schemas.openxmlformats.org/officeDocument/2006/relationships/image" Target="../media/image62.jpeg" /></Relationships>
</file>

<file path=ppt/slides/_rels/slide6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2" Type="http://schemas.openxmlformats.org/officeDocument/2006/relationships/image" Target="../media/image63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.png" /></Relationships>
</file>

<file path=ppt/slides/_rels/slide7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 /><Relationship Id="rId2" Type="http://schemas.openxmlformats.org/officeDocument/2006/relationships/image" Target="../media/image64.jpeg" /></Relationships>
</file>

<file path=ppt/slides/_rels/slide7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2" Type="http://schemas.openxmlformats.org/officeDocument/2006/relationships/image" Target="../media/image65.jpeg" /></Relationships>
</file>

<file path=ppt/slides/_rels/slide7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 /><Relationship Id="rId2" Type="http://schemas.openxmlformats.org/officeDocument/2006/relationships/image" Target="../media/image66.jpeg" /></Relationships>
</file>

<file path=ppt/slides/_rels/slide7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67.jpeg" /></Relationships>
</file>

<file path=ppt/slides/_rels/slide7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68.jpeg" /></Relationships>
</file>

<file path=ppt/slides/_rels/slide7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69.jpeg" /></Relationships>
</file>

<file path=ppt/slides/_rels/slide7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2.xml" /><Relationship Id="rId3" Type="http://schemas.openxmlformats.org/officeDocument/2006/relationships/image" Target="../media/image70.jpe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0.pn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0.png" /><Relationship Id="rId3" Type="http://schemas.openxmlformats.org/officeDocument/2006/relationships/image" Target="../media/image11.jpeg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260647"/>
            <a:ext cx="8204448" cy="1003427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3200" b="1" smtClean="0">
                <a:solidFill>
                  <a:srgbClr val="FF0000"/>
                </a:solidFill>
              </a:rPr>
              <a:t> Достопримечательности села Новое</a:t>
            </a:r>
            <a:endParaRPr lang="ru-RU" sz="3200" b="1" smtClean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user123\Pictures\фото с. новое\DSCN31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2422" y="1264074"/>
            <a:ext cx="5976664" cy="410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123\Pictures\узор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8674122">
            <a:off x="-1093727" y="-150568"/>
            <a:ext cx="4339634" cy="282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user123\Pictures\узор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8273856">
            <a:off x="5857713" y="4256751"/>
            <a:ext cx="4378440" cy="272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89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476672" y="-1107281"/>
            <a:ext cx="4792663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92088"/>
          </a:xfrm>
        </p:spPr>
        <p:txBody>
          <a:bodyPr/>
          <a:lstStyle/>
          <a:p>
            <a:r>
              <a:rPr lang="ru-RU" sz="2400" smtClean="0"/>
              <a:t>Магазин разделял село на две части</a:t>
            </a:r>
            <a:endParaRPr lang="ru-RU" sz="240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1196752"/>
            <a:ext cx="8064896" cy="4929411"/>
          </a:xfrm>
        </p:spPr>
      </p:pic>
    </p:spTree>
    <p:extLst>
      <p:ext uri="{BB962C8B-B14F-4D97-AF65-F5344CB8AC3E}">
        <p14:creationId xmlns:p14="http://schemas.microsoft.com/office/powerpoint/2010/main" val="1667122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332656" y="-1078115"/>
            <a:ext cx="4792663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/>
          <a:lstStyle/>
          <a:p>
            <a:r>
              <a:rPr lang="ru-RU" sz="3600" smtClean="0"/>
              <a:t>Дом семьи Громовых</a:t>
            </a:r>
            <a:endParaRPr lang="ru-RU" sz="360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40768"/>
            <a:ext cx="7632847" cy="4968552"/>
          </a:xfrm>
        </p:spPr>
      </p:pic>
    </p:spTree>
    <p:extLst>
      <p:ext uri="{BB962C8B-B14F-4D97-AF65-F5344CB8AC3E}">
        <p14:creationId xmlns:p14="http://schemas.microsoft.com/office/powerpoint/2010/main" val="674693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332656" y="-1078115"/>
            <a:ext cx="4792663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992888" cy="119675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200" b="1" smtClean="0"/>
              <a:t>О селе Новом</a:t>
            </a:r>
            <a:br>
              <a:rPr lang="ru-RU" sz="3200" b="1" smtClean="0"/>
            </a:br>
            <a:r>
              <a:rPr lang="ru-RU" sz="2400" b="1" smtClean="0"/>
              <a:t> </a:t>
            </a:r>
            <a:r>
              <a:rPr lang="ru-RU" sz="2000" b="1" smtClean="0"/>
              <a:t>из книги Г.С. Лисина «История сел и церквей Приволжского района». ОАО « Издательство «Иваново»», 2013 г. </a:t>
            </a:r>
            <a:endParaRPr lang="ru-RU" sz="2000" b="1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556792"/>
            <a:ext cx="4464496" cy="5184576"/>
          </a:xfrm>
        </p:spPr>
      </p:pic>
    </p:spTree>
    <p:extLst>
      <p:ext uri="{BB962C8B-B14F-4D97-AF65-F5344CB8AC3E}">
        <p14:creationId xmlns:p14="http://schemas.microsoft.com/office/powerpoint/2010/main" val="1548540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76672"/>
            <a:ext cx="8064896" cy="5760640"/>
          </a:xfr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332656" y="-1078115"/>
            <a:ext cx="4792663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952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476672"/>
            <a:ext cx="5976664" cy="5904656"/>
          </a:xfr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332656" y="-1078115"/>
            <a:ext cx="4792663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4078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3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260648" y="-963488"/>
            <a:ext cx="4792663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302433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altLang="ru-RU" sz="28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>Современный вид село приобрело в результате строительства центральной усадьбы совхоза «Узбекистан», начатого в </a:t>
            </a:r>
            <a:r>
              <a:rPr lang="ru-RU" altLang="ru-RU" sz="2800" b="1" kern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>1975 </a:t>
            </a:r>
            <a:r>
              <a:rPr lang="ru-RU" altLang="ru-RU" sz="28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>году посланцами Узбекской ССР в рамках выполнения Постановления ЦК КПСС и Совета Министров СССР по освоению нечерноземной зоны РСФСР..</a:t>
            </a:r>
            <a:endParaRPr 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678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332656" y="-1105824"/>
            <a:ext cx="4792663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76064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b="1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/>
                <a:ea typeface="+mj-ea"/>
                <a:cs typeface="+mj-cs"/>
              </a:rPr>
              <a:t>            </a:t>
            </a:r>
            <a:r>
              <a:rPr lang="ru-RU" b="1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/>
                <a:ea typeface="+mj-ea"/>
                <a:cs typeface="+mj-cs"/>
              </a:rPr>
              <a:t>На </a:t>
            </a:r>
            <a:r>
              <a:rPr lang="ru-RU" b="1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/>
                <a:ea typeface="+mj-ea"/>
                <a:cs typeface="+mj-cs"/>
              </a:rPr>
              <a:t>тот </a:t>
            </a:r>
            <a:r>
              <a:rPr lang="ru-RU" b="1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/>
                <a:ea typeface="+mj-ea"/>
                <a:cs typeface="+mj-cs"/>
              </a:rPr>
              <a:t>момент, 11 сентября 1975 года,  </a:t>
            </a:r>
            <a:r>
              <a:rPr lang="ru-RU" b="1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/>
                <a:ea typeface="+mj-ea"/>
                <a:cs typeface="+mj-cs"/>
              </a:rPr>
              <a:t>в селе Новое </a:t>
            </a:r>
            <a:r>
              <a:rPr lang="ru-RU" b="1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/>
                <a:ea typeface="+mj-ea"/>
                <a:cs typeface="+mj-cs"/>
              </a:rPr>
              <a:t>сохранилось </a:t>
            </a:r>
            <a:r>
              <a:rPr lang="ru-RU" b="1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/>
                <a:ea typeface="+mj-ea"/>
                <a:cs typeface="+mj-cs"/>
              </a:rPr>
              <a:t>около двадцати частных </a:t>
            </a:r>
            <a:r>
              <a:rPr lang="ru-RU" b="1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/>
                <a:ea typeface="+mj-ea"/>
                <a:cs typeface="+mj-cs"/>
              </a:rPr>
              <a:t>домов, которые уютно расположились на пригорке, утопая в цветах черемухи и сирени. А вокруг была топь, да протока к реке Теза.</a:t>
            </a:r>
          </a:p>
          <a:p>
            <a:pPr marL="0" indent="0" algn="just">
              <a:buNone/>
            </a:pPr>
            <a:r>
              <a:rPr lang="ru-RU" b="1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/>
                <a:ea typeface="+mj-ea"/>
                <a:cs typeface="+mj-cs"/>
              </a:rPr>
              <a:t>          На территорию будущего совхоза «Узбекистан» прибыли посланцы республики Узбекистан, среди которых инженерно-технические работники, строители, водители из городов Ташкента, Ферганы, Чирчика. Также прибыл комсомольский молодежный отряд, направленный ЦК 19 съезда ВЛКСМ.  Все они были работниками передвижной механизированной колонны №21.</a:t>
            </a:r>
            <a:endParaRPr lang="ru-RU" b="1"/>
          </a:p>
        </p:txBody>
      </p:sp>
    </p:spTree>
    <p:extLst>
      <p:ext uri="{BB962C8B-B14F-4D97-AF65-F5344CB8AC3E}">
        <p14:creationId xmlns:p14="http://schemas.microsoft.com/office/powerpoint/2010/main" val="3352335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476672" y="-1035496"/>
            <a:ext cx="4797425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ru-RU" sz="3600" smtClean="0"/>
              <a:t>Москва. Посланцы 19 съезда ВЛКСМ </a:t>
            </a:r>
            <a:endParaRPr lang="ru-RU" sz="360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8760"/>
            <a:ext cx="8352928" cy="5112568"/>
          </a:xfrm>
        </p:spPr>
      </p:pic>
    </p:spTree>
    <p:extLst>
      <p:ext uri="{BB962C8B-B14F-4D97-AF65-F5344CB8AC3E}">
        <p14:creationId xmlns:p14="http://schemas.microsoft.com/office/powerpoint/2010/main" val="596330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332656" y="-1105824"/>
            <a:ext cx="4792663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692696"/>
            <a:ext cx="8229600" cy="5112568"/>
          </a:xfrm>
        </p:spPr>
        <p:txBody>
          <a:bodyPr>
            <a:normAutofit fontScale="92500" lnSpcReduction="20000"/>
          </a:bodyPr>
          <a:lstStyle/>
          <a:p>
            <a:pPr marL="0" lvl="0" indent="0" algn="just">
              <a:buNone/>
            </a:pPr>
            <a:r>
              <a:rPr lang="ru-RU" sz="2200" b="1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/>
              </a:rPr>
              <a:t>                       </a:t>
            </a:r>
            <a:endParaRPr lang="ru-RU" sz="2200" b="1">
              <a:solidFill>
                <a:srgbClr val="2F589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Palatino Linotype"/>
            </a:endParaRPr>
          </a:p>
          <a:p>
            <a:pPr marL="0" lvl="0" indent="0" algn="just">
              <a:buNone/>
            </a:pPr>
            <a:r>
              <a:rPr lang="ru-RU" sz="2200" b="1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/>
              </a:rPr>
              <a:t> </a:t>
            </a:r>
            <a:r>
              <a:rPr lang="ru-RU" sz="2200" b="1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/>
              </a:rPr>
              <a:t>                  </a:t>
            </a:r>
            <a:r>
              <a:rPr lang="ru-RU" sz="2800" b="1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/>
              </a:rPr>
              <a:t>Разместились в вагончиках, сразу взялись за дело: мелиорацию земель, строительство дорог,  домов, столовой, школы, детского сада, больницы, магазина, бани</a:t>
            </a:r>
            <a:r>
              <a:rPr lang="ru-RU" sz="2800" b="1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/>
              </a:rPr>
              <a:t>.</a:t>
            </a:r>
          </a:p>
          <a:p>
            <a:pPr marL="0" lvl="0" indent="0" algn="just">
              <a:buNone/>
            </a:pPr>
            <a:r>
              <a:rPr lang="ru-RU" sz="2800" b="1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/>
              </a:rPr>
              <a:t>                Параллельно </a:t>
            </a:r>
            <a:r>
              <a:rPr lang="ru-RU" sz="2800" b="1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/>
              </a:rPr>
              <a:t>кипела работа в совхозе овощеводческого направления «Узбекистан», названного так в честь посланцев дружественной республики. </a:t>
            </a:r>
            <a:endParaRPr lang="ru-RU" sz="2800" b="1" smtClean="0">
              <a:solidFill>
                <a:srgbClr val="2F589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Palatino Linotype"/>
            </a:endParaRPr>
          </a:p>
          <a:p>
            <a:pPr marL="0" lvl="0" indent="0" algn="just">
              <a:buNone/>
            </a:pPr>
            <a:r>
              <a:rPr lang="ru-RU" sz="2800" b="1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/>
              </a:rPr>
              <a:t> </a:t>
            </a:r>
            <a:r>
              <a:rPr lang="ru-RU" sz="2800" b="1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/>
              </a:rPr>
              <a:t>               На </a:t>
            </a:r>
            <a:r>
              <a:rPr lang="ru-RU" sz="2800" b="1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/>
              </a:rPr>
              <a:t>окраине села была размещена войсковая </a:t>
            </a:r>
            <a:r>
              <a:rPr lang="ru-RU" sz="2800" b="1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/>
              </a:rPr>
              <a:t>рота </a:t>
            </a:r>
            <a:r>
              <a:rPr lang="ru-RU" sz="2800" b="1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/>
              </a:rPr>
              <a:t>инженерно-строительных войск. Военнослужащие  также принимали непосредственное участие в строительстве </a:t>
            </a:r>
            <a:r>
              <a:rPr lang="ru-RU" sz="2800" b="1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/>
              </a:rPr>
              <a:t>центральной </a:t>
            </a:r>
            <a:r>
              <a:rPr lang="ru-RU" sz="2800" b="1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/>
              </a:rPr>
              <a:t>усадьбы совхоза.</a:t>
            </a:r>
            <a:endParaRPr lang="ru-RU" sz="2800" b="1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endParaRPr lang="ru-RU" sz="2800"/>
          </a:p>
        </p:txBody>
      </p:sp>
    </p:spTree>
    <p:extLst>
      <p:ext uri="{BB962C8B-B14F-4D97-AF65-F5344CB8AC3E}">
        <p14:creationId xmlns:p14="http://schemas.microsoft.com/office/powerpoint/2010/main" val="109977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692696"/>
            <a:ext cx="5400600" cy="5861248"/>
          </a:xfr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332656" y="-1105824"/>
            <a:ext cx="4792663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7268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476672"/>
            <a:ext cx="8280920" cy="5976664"/>
          </a:xfrm>
        </p:spPr>
      </p:pic>
      <p:sp>
        <p:nvSpPr>
          <p:cNvPr id="6" name="TextBox 5"/>
          <p:cNvSpPr txBox="1"/>
          <p:nvPr/>
        </p:nvSpPr>
        <p:spPr>
          <a:xfrm>
            <a:off x="1763688" y="692696"/>
            <a:ext cx="5688631" cy="2062103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smtClean="0">
                <a:solidFill>
                  <a:srgbClr val="0070C0"/>
                </a:solidFill>
                <a:latin typeface="Monotype Corsiva" panose="03010101010201010101" pitchFamily="66" charset="0"/>
              </a:rPr>
              <a:t>В слиянии полном с природой,</a:t>
            </a:r>
          </a:p>
          <a:p>
            <a:pPr algn="ctr"/>
            <a:r>
              <a:rPr lang="ru-RU" sz="3200" b="1" smtClean="0">
                <a:solidFill>
                  <a:srgbClr val="0070C0"/>
                </a:solidFill>
                <a:latin typeface="Monotype Corsiva" panose="03010101010201010101" pitchFamily="66" charset="0"/>
              </a:rPr>
              <a:t>В шептании с Тезой рекой, </a:t>
            </a:r>
          </a:p>
          <a:p>
            <a:pPr algn="ctr"/>
            <a:r>
              <a:rPr lang="ru-RU" sz="3200" b="1" smtClean="0">
                <a:solidFill>
                  <a:srgbClr val="0070C0"/>
                </a:solidFill>
                <a:latin typeface="Monotype Corsiva" panose="03010101010201010101" pitchFamily="66" charset="0"/>
              </a:rPr>
              <a:t>Село </a:t>
            </a:r>
            <a:r>
              <a:rPr lang="ru-RU" sz="3200" b="1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3200" b="1" smtClean="0">
                <a:solidFill>
                  <a:srgbClr val="0070C0"/>
                </a:solidFill>
                <a:latin typeface="Monotype Corsiva" panose="03010101010201010101" pitchFamily="66" charset="0"/>
              </a:rPr>
              <a:t>-   наших дел очевидец ,</a:t>
            </a:r>
          </a:p>
          <a:p>
            <a:pPr algn="ctr"/>
            <a:r>
              <a:rPr lang="ru-RU" sz="3200" b="1" smtClean="0">
                <a:solidFill>
                  <a:srgbClr val="0070C0"/>
                </a:solidFill>
                <a:latin typeface="Monotype Corsiva" panose="03010101010201010101" pitchFamily="66" charset="0"/>
              </a:rPr>
              <a:t>Стоит в сузани голубой.</a:t>
            </a:r>
            <a:endParaRPr lang="ru-RU" sz="3200" b="1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12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>
</file>

<file path=ppt/slides/slide2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332656" y="-1105824"/>
            <a:ext cx="4792663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92696"/>
            <a:ext cx="7128792" cy="5544616"/>
          </a:xfrm>
        </p:spPr>
      </p:pic>
    </p:spTree>
    <p:extLst>
      <p:ext uri="{BB962C8B-B14F-4D97-AF65-F5344CB8AC3E}">
        <p14:creationId xmlns:p14="http://schemas.microsoft.com/office/powerpoint/2010/main" val="3174436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>
</file>

<file path=ppt/slides/slide2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332656" y="-1105824"/>
            <a:ext cx="4792663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52736"/>
            <a:ext cx="7704856" cy="4968552"/>
          </a:xfrm>
        </p:spPr>
      </p:pic>
    </p:spTree>
    <p:extLst>
      <p:ext uri="{BB962C8B-B14F-4D97-AF65-F5344CB8AC3E}">
        <p14:creationId xmlns:p14="http://schemas.microsoft.com/office/powerpoint/2010/main" val="836570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>
</file>

<file path=ppt/slides/slide2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77335"/>
            <a:ext cx="5328592" cy="5904656"/>
          </a:xfr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332656" y="-1105824"/>
            <a:ext cx="4792663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5861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>
</file>

<file path=ppt/slides/slide2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\\Work\общие документы\2019-06-05\00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404664"/>
            <a:ext cx="8136903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332656" y="-1105824"/>
            <a:ext cx="4792663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6225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>
</file>

<file path=ppt/slides/slide2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260648" y="-1107281"/>
            <a:ext cx="4792663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720080"/>
          </a:xfrm>
        </p:spPr>
        <p:txBody>
          <a:bodyPr/>
          <a:lstStyle/>
          <a:p>
            <a:r>
              <a:rPr lang="ru-RU" sz="2800" smtClean="0"/>
              <a:t>Строительство коттеджей на улице  Советская</a:t>
            </a:r>
            <a:endParaRPr lang="ru-RU" sz="280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556792"/>
            <a:ext cx="7560839" cy="4569371"/>
          </a:xfrm>
        </p:spPr>
      </p:pic>
    </p:spTree>
    <p:extLst>
      <p:ext uri="{BB962C8B-B14F-4D97-AF65-F5344CB8AC3E}">
        <p14:creationId xmlns:p14="http://schemas.microsoft.com/office/powerpoint/2010/main" val="40716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>
</file>

<file path=ppt/slides/slide2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764704" y="-1107504"/>
            <a:ext cx="5544616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08012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600" smtClean="0"/>
              <a:t>Открыта совхозная столовая - ошхона «Лола»</a:t>
            </a:r>
            <a:endParaRPr lang="ru-RU" sz="360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84784"/>
            <a:ext cx="8136903" cy="4896544"/>
          </a:xfrm>
        </p:spPr>
      </p:pic>
    </p:spTree>
    <p:extLst>
      <p:ext uri="{BB962C8B-B14F-4D97-AF65-F5344CB8AC3E}">
        <p14:creationId xmlns:p14="http://schemas.microsoft.com/office/powerpoint/2010/main" val="1311799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>
</file>

<file path=ppt/slides/slide2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404664" y="-963488"/>
            <a:ext cx="5040560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869160"/>
            <a:ext cx="8229600" cy="164595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400" b="1" smtClean="0">
                <a:solidFill>
                  <a:schemeClr val="bg1"/>
                </a:solidFill>
              </a:rPr>
              <a:t>Открытие Новской средней школы в 1982 году, </a:t>
            </a:r>
            <a:br>
              <a:rPr lang="ru-RU" sz="2400" b="1" smtClean="0">
                <a:solidFill>
                  <a:schemeClr val="bg1"/>
                </a:solidFill>
              </a:rPr>
            </a:br>
            <a:r>
              <a:rPr lang="ru-RU" sz="2400" b="1" smtClean="0">
                <a:solidFill>
                  <a:schemeClr val="bg1"/>
                </a:solidFill>
              </a:rPr>
              <a:t>справа -директор школы , рядом с ней инженер ПМК-21,</a:t>
            </a:r>
            <a:br>
              <a:rPr lang="ru-RU" sz="2400" b="1" smtClean="0">
                <a:solidFill>
                  <a:schemeClr val="bg1"/>
                </a:solidFill>
              </a:rPr>
            </a:br>
            <a:r>
              <a:rPr lang="ru-RU" sz="2400" b="1" smtClean="0">
                <a:solidFill>
                  <a:schemeClr val="bg1"/>
                </a:solidFill>
              </a:rPr>
              <a:t>крайний слева – директор совхоза «Узбекистан»  </a:t>
            </a:r>
            <a:endParaRPr lang="ru-RU" sz="2400" b="1">
              <a:solidFill>
                <a:schemeClr val="bg1"/>
              </a:solidFill>
            </a:endParaRPr>
          </a:p>
        </p:txBody>
      </p:sp>
      <p:pic>
        <p:nvPicPr>
          <p:cNvPr id="5122" name="Picture 2" descr="C:\Users\user123\Pictures\школа\Рисунок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116632"/>
            <a:ext cx="8280920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683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>
</file>

<file path=ppt/slides/slide2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76672"/>
            <a:ext cx="7221488" cy="864096"/>
          </a:xfrm>
        </p:spPr>
        <p:txBody>
          <a:bodyPr/>
          <a:lstStyle/>
          <a:p>
            <a:r>
              <a:rPr lang="ru-RU" sz="4000" b="1" smtClean="0"/>
              <a:t>На открытии школы</a:t>
            </a:r>
            <a:endParaRPr lang="ru-RU" sz="4000" b="1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68760"/>
            <a:ext cx="7704856" cy="5256584"/>
          </a:xfrm>
        </p:spPr>
      </p:pic>
    </p:spTree>
    <p:extLst>
      <p:ext uri="{BB962C8B-B14F-4D97-AF65-F5344CB8AC3E}">
        <p14:creationId xmlns:p14="http://schemas.microsoft.com/office/powerpoint/2010/main" val="3914145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>
</file>

<file path=ppt/slides/slide2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332656" y="-1091970"/>
            <a:ext cx="4792663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08720"/>
            <a:ext cx="8064896" cy="4968552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br>
              <a:rPr lang="ru-RU" sz="3200" b="1" smtClean="0">
                <a:solidFill>
                  <a:srgbClr val="0070C0"/>
                </a:solidFill>
              </a:rPr>
            </a:br>
            <a:br>
              <a:rPr lang="ru-RU" sz="3200" b="1" smtClean="0">
                <a:solidFill>
                  <a:srgbClr val="0070C0"/>
                </a:solidFill>
              </a:rPr>
            </a:br>
            <a:r>
              <a:rPr lang="ru-RU" sz="3200" b="1" smtClean="0">
                <a:solidFill>
                  <a:srgbClr val="0070C0"/>
                </a:solidFill>
              </a:rPr>
              <a:t>        К 1988 году село Новое приобрело вид современного благоустроенного сельского населенного пункта, но строительство центральной усадьбы совхоза «Узбекистан» еще было не завершено. В связи с распадом СССР план строительства в полном объеме не был выполнен. Совхоз «Узбекистан» прекратил свое существование. </a:t>
            </a:r>
            <a:endParaRPr lang="ru-RU" sz="3200" b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559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>
</file>

<file path=ppt/slides/slide2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404664" y="-1107281"/>
            <a:ext cx="4792663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223224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300" b="1" smtClean="0"/>
              <a:t>О том, что с. Новое было построено посланцами республики Узбекистан,  напоминает то, </a:t>
            </a:r>
            <a:br>
              <a:rPr lang="ru-RU" sz="2300" b="1" smtClean="0"/>
            </a:br>
            <a:r>
              <a:rPr lang="ru-RU" sz="2300" b="1" smtClean="0"/>
              <a:t>что </a:t>
            </a:r>
            <a:r>
              <a:rPr lang="ru-RU" sz="2300" b="1"/>
              <a:t>ф</a:t>
            </a:r>
            <a:r>
              <a:rPr lang="ru-RU" sz="2300" b="1" smtClean="0"/>
              <a:t>асады большинства зданий в селе  отделаны узбекскими узорами и мозаикой, напоминающими шелковую ткань – сузани,</a:t>
            </a:r>
            <a:br>
              <a:rPr lang="ru-RU" sz="2300" b="1" smtClean="0"/>
            </a:br>
            <a:r>
              <a:rPr lang="ru-RU" sz="2300" b="1" smtClean="0"/>
              <a:t>что придает селу неповторимый восточный колорит</a:t>
            </a:r>
            <a:endParaRPr lang="ru-RU" sz="2300" b="1"/>
          </a:p>
        </p:txBody>
      </p:sp>
      <p:pic>
        <p:nvPicPr>
          <p:cNvPr id="7170" name="Picture 2" descr="C:\Users\user123\Pictures\фото с. новое\DSCN3177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4847" y="2564904"/>
            <a:ext cx="6984776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4969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4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0208" y="1700808"/>
            <a:ext cx="7328616" cy="4536504"/>
          </a:xfrm>
          <a:noFill/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ru-RU" sz="6600" b="1" smtClean="0">
                <a:solidFill>
                  <a:srgbClr val="00FFFF"/>
                </a:solidFill>
              </a:rPr>
              <a:t>  </a:t>
            </a:r>
            <a:r>
              <a:rPr lang="ru-RU" sz="8900" b="1" smtClean="0">
                <a:solidFill>
                  <a:schemeClr val="bg1"/>
                </a:solidFill>
              </a:rPr>
              <a:t>Село Новое </a:t>
            </a:r>
            <a:br>
              <a:rPr lang="ru-RU" sz="6600" b="1" smtClean="0">
                <a:solidFill>
                  <a:schemeClr val="bg1"/>
                </a:solidFill>
              </a:rPr>
            </a:br>
            <a:br>
              <a:rPr lang="ru-RU" sz="6600" b="1" smtClean="0">
                <a:solidFill>
                  <a:schemeClr val="bg1"/>
                </a:solidFill>
              </a:rPr>
            </a:br>
            <a:r>
              <a:rPr lang="ru-RU" sz="3600" b="1" smtClean="0">
                <a:solidFill>
                  <a:schemeClr val="bg1"/>
                </a:solidFill>
              </a:rPr>
              <a:t>является административным центром Новского сельского поселения Приволжского муниципального района Ивановской области</a:t>
            </a:r>
            <a:endParaRPr lang="ru-RU" sz="3600" b="1">
              <a:solidFill>
                <a:schemeClr val="bg1"/>
              </a:solidFill>
            </a:endParaRPr>
          </a:p>
        </p:txBody>
      </p:sp>
      <p:pic>
        <p:nvPicPr>
          <p:cNvPr id="2050" name="Picture 2" descr="C:\Users\user123\Pictures\узор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9510796">
            <a:off x="-851898" y="-435869"/>
            <a:ext cx="3844212" cy="284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468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>
</file>

<file path=ppt/slides/slide3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332656" y="-1107281"/>
            <a:ext cx="4792663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C:\Users\user123\Pictures\фото с. новое\DSCN3178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592" y="620688"/>
            <a:ext cx="7632848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7575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>
</file>

<file path=ppt/slides/slide3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260648" y="-1107281"/>
            <a:ext cx="4792663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C:\Users\user123\Pictures\фото с. новое\DSCN3174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6" y="692696"/>
            <a:ext cx="7920880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532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>
</file>

<file path=ppt/slides/slide3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548680" y="-1179512"/>
            <a:ext cx="5400600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 descr="C:\Users\user123\Pictures\фото с. новое\DSCN3169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476672"/>
            <a:ext cx="7776864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921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>
</file>

<file path=ppt/slides/slide3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1266" name="Picture 2" descr="C:\Users\user123\Pictures\фото с. новое\DSCN318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6" y="620688"/>
            <a:ext cx="7488832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962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>
</file>

<file path=ppt/slides/slide3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260648" y="-963488"/>
            <a:ext cx="4792663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 descr="C:\Users\user123\Pictures\фото с. новое\DSCN318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592" y="836712"/>
            <a:ext cx="7488832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527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>
</file>

<file path=ppt/slides/slide3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404664" y="-1251521"/>
            <a:ext cx="4792663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 descr="C:\Users\user123\Pictures\фото с. новое\DSCN3176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764704"/>
            <a:ext cx="7920880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436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>
</file>

<file path=ppt/slides/slide3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476672" y="-1107281"/>
            <a:ext cx="4792663" cy="4176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user123\Pictures\фото с. новое\DSCN32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548680"/>
            <a:ext cx="8208912" cy="554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136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>
</file>

<file path=ppt/slides/slide3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476672" y="-1107281"/>
            <a:ext cx="4792663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 descr="C:\Users\user123\Pictures\фото с. новое\DSCN320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600" y="908720"/>
            <a:ext cx="7560840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7770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>
</file>

<file path=ppt/slides/slide3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332656" y="-1073439"/>
            <a:ext cx="4792663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 descr="C:\Users\user123\Pictures\фото с. новое\DSCN3193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332656"/>
            <a:ext cx="7776864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110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>
</file>

<file path=ppt/slides/slide3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499176" cy="119625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400" b="1">
                <a:solidFill>
                  <a:srgbClr val="0070C0"/>
                </a:solidFill>
              </a:rPr>
              <a:t>Видео, фото материалы о всех событиях </a:t>
            </a:r>
            <a:r>
              <a:rPr lang="ru-RU" sz="2400" b="1" smtClean="0">
                <a:solidFill>
                  <a:srgbClr val="0070C0"/>
                </a:solidFill>
              </a:rPr>
              <a:t>из истории села и близлежащих деревень бережно </a:t>
            </a:r>
            <a:r>
              <a:rPr lang="ru-RU" sz="2400" b="1">
                <a:solidFill>
                  <a:srgbClr val="0070C0"/>
                </a:solidFill>
              </a:rPr>
              <a:t>сохраняются в музее Новского ДК</a:t>
            </a:r>
            <a:endParaRPr lang="ru-RU" sz="240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1700808"/>
            <a:ext cx="7632849" cy="4896544"/>
          </a:xfrm>
        </p:spPr>
      </p:pic>
    </p:spTree>
    <p:extLst>
      <p:ext uri="{BB962C8B-B14F-4D97-AF65-F5344CB8AC3E}">
        <p14:creationId xmlns:p14="http://schemas.microsoft.com/office/powerpoint/2010/main" val="2444917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Picture 3" descr="C:\Users\user123\Pictures\узор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7814630">
            <a:off x="5747871" y="4224461"/>
            <a:ext cx="4339634" cy="282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user123\Pictures\узор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8674122">
            <a:off x="-1093727" y="-150568"/>
            <a:ext cx="4339634" cy="282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656184"/>
          </a:xfrm>
        </p:spPr>
        <p:txBody>
          <a:bodyPr/>
          <a:lstStyle/>
          <a:p>
            <a:pPr>
              <a:lnSpc>
                <a:spcPct val="100000"/>
              </a:lnSpc>
              <a:defRPr/>
            </a:pPr>
            <a:r>
              <a:rPr lang="ru-RU" sz="2400" b="1" smtClean="0">
                <a:solidFill>
                  <a:srgbClr val="FF0000"/>
                </a:solidFill>
              </a:rPr>
              <a:t>Село Новое имеет богатую историю  образования, преобразования, развития.</a:t>
            </a:r>
            <a:br>
              <a:rPr lang="ru-RU" sz="2400" b="1">
                <a:solidFill>
                  <a:srgbClr val="FF0000"/>
                </a:solidFill>
              </a:rPr>
            </a:br>
            <a:r>
              <a:rPr lang="ru-RU" sz="1800" b="1" smtClean="0">
                <a:solidFill>
                  <a:srgbClr val="0070C0"/>
                </a:solidFill>
              </a:rPr>
              <a:t>Историческая справка</a:t>
            </a:r>
            <a:br>
              <a:rPr lang="ru-RU" sz="1800" b="1" smtClean="0">
                <a:solidFill>
                  <a:srgbClr val="0070C0"/>
                </a:solidFill>
              </a:rPr>
            </a:br>
            <a:r>
              <a:rPr lang="ru-RU" sz="1800" b="1" smtClean="0">
                <a:solidFill>
                  <a:srgbClr val="0070C0"/>
                </a:solidFill>
              </a:rPr>
              <a:t> (из архива  Костромской губернии,</a:t>
            </a:r>
            <a:r>
              <a:rPr lang="ru-RU" sz="1800" b="1">
                <a:solidFill>
                  <a:srgbClr val="0070C0"/>
                </a:solidFill>
                <a:effectLst/>
                <a:latin typeface="Calibri"/>
                <a:ea typeface="Calibri"/>
                <a:cs typeface="Times New Roman"/>
              </a:rPr>
              <a:t> </a:t>
            </a:r>
            <a:r>
              <a:rPr lang="ru-RU" sz="1800" b="1">
                <a:solidFill>
                  <a:srgbClr val="0070C0"/>
                </a:solidFill>
                <a:effectLst/>
                <a:ea typeface="Calibri"/>
                <a:cs typeface="Times New Roman"/>
              </a:rPr>
              <a:t>VI </a:t>
            </a:r>
            <a:r>
              <a:rPr lang="ru-RU" sz="1800" b="1" smtClean="0">
                <a:solidFill>
                  <a:srgbClr val="0070C0"/>
                </a:solidFill>
                <a:effectLst/>
                <a:ea typeface="Calibri"/>
                <a:cs typeface="Times New Roman"/>
              </a:rPr>
              <a:t>части </a:t>
            </a:r>
            <a:r>
              <a:rPr lang="ru-RU" sz="1800" b="1">
                <a:solidFill>
                  <a:srgbClr val="0070C0"/>
                </a:solidFill>
                <a:effectLst/>
                <a:ea typeface="Calibri"/>
                <a:cs typeface="Times New Roman"/>
              </a:rPr>
              <a:t>родословных книг </a:t>
            </a:r>
            <a:r>
              <a:rPr lang="ru-RU" sz="1800" b="1" smtClean="0">
                <a:solidFill>
                  <a:srgbClr val="0070C0"/>
                </a:solidFill>
                <a:effectLst/>
                <a:ea typeface="Calibri"/>
                <a:cs typeface="Times New Roman"/>
              </a:rPr>
              <a:t>Костромской губернии)</a:t>
            </a:r>
            <a:endParaRPr lang="ru-RU" sz="1800" b="1" smtClean="0">
              <a:solidFill>
                <a:srgbClr val="0070C0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475252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b="1" smtClean="0">
                <a:solidFill>
                  <a:srgbClr val="0070C0"/>
                </a:solidFill>
                <a:latin typeface="Bookman Old Style" panose="02050604050505020204" pitchFamily="18" charset="0"/>
                <a:ea typeface="Calibri"/>
                <a:cs typeface="Times New Roman"/>
              </a:rPr>
              <a:t>        </a:t>
            </a:r>
            <a:r>
              <a:rPr lang="ru-RU" b="1" smtClean="0">
                <a:solidFill>
                  <a:srgbClr val="0070C0"/>
                </a:solidFill>
                <a:latin typeface="+mn-lt"/>
                <a:ea typeface="Calibri"/>
                <a:cs typeface="Times New Roman"/>
              </a:rPr>
              <a:t>Упоминание о селе Новом Костромского уезда   относится к 17 веку. </a:t>
            </a:r>
          </a:p>
          <a:p>
            <a:pPr marL="0" indent="0" algn="just">
              <a:buNone/>
            </a:pPr>
            <a:r>
              <a:rPr lang="ru-RU" b="1" smtClean="0">
                <a:solidFill>
                  <a:srgbClr val="0070C0"/>
                </a:solidFill>
                <a:latin typeface="+mn-lt"/>
                <a:ea typeface="Calibri"/>
                <a:cs typeface="Times New Roman"/>
              </a:rPr>
              <a:t>  «</a:t>
            </a:r>
            <a:r>
              <a:rPr lang="ru-RU" sz="2800" b="1" i="1" smtClean="0">
                <a:solidFill>
                  <a:srgbClr val="0070C0"/>
                </a:solidFill>
                <a:latin typeface="+mn-lt"/>
                <a:ea typeface="Calibri"/>
                <a:cs typeface="Times New Roman"/>
              </a:rPr>
              <a:t>В </a:t>
            </a:r>
            <a:r>
              <a:rPr lang="ru-RU" sz="2800" b="1" i="1">
                <a:solidFill>
                  <a:srgbClr val="0070C0"/>
                </a:solidFill>
                <a:latin typeface="+mn-lt"/>
                <a:ea typeface="Calibri"/>
                <a:cs typeface="Times New Roman"/>
              </a:rPr>
              <a:t>1620 г. Иван Демидович Пазухин за действия против литвинов в 1613 г. и московское осадное сидение в 1618 г. к прежнему его поместному окладу от государей вёрстан был вновь </a:t>
            </a:r>
            <a:r>
              <a:rPr lang="ru-RU" sz="2800" b="1" i="1" smtClean="0">
                <a:solidFill>
                  <a:srgbClr val="0070C0"/>
                </a:solidFill>
                <a:latin typeface="+mn-lt"/>
                <a:ea typeface="Calibri"/>
                <a:cs typeface="Times New Roman"/>
              </a:rPr>
              <a:t>поместьями.  Андрей </a:t>
            </a:r>
            <a:r>
              <a:rPr lang="ru-RU" sz="2800" b="1" i="1">
                <a:solidFill>
                  <a:srgbClr val="0070C0"/>
                </a:solidFill>
                <a:latin typeface="+mn-lt"/>
                <a:ea typeface="Calibri"/>
                <a:cs typeface="Times New Roman"/>
              </a:rPr>
              <a:t>Демидович Пазухин </a:t>
            </a:r>
            <a:r>
              <a:rPr lang="ru-RU" sz="2800" b="1" i="1" smtClean="0">
                <a:solidFill>
                  <a:srgbClr val="0070C0"/>
                </a:solidFill>
                <a:latin typeface="+mn-lt"/>
                <a:ea typeface="Calibri"/>
                <a:cs typeface="Times New Roman"/>
              </a:rPr>
              <a:t>сохранил его поместье </a:t>
            </a:r>
            <a:r>
              <a:rPr lang="ru-RU" sz="2800" b="1" i="1">
                <a:solidFill>
                  <a:srgbClr val="0070C0"/>
                </a:solidFill>
                <a:latin typeface="+mn-lt"/>
                <a:ea typeface="Calibri"/>
                <a:cs typeface="Times New Roman"/>
              </a:rPr>
              <a:t>в селе </a:t>
            </a:r>
            <a:r>
              <a:rPr lang="ru-RU" sz="2800" b="1" i="1" smtClean="0">
                <a:solidFill>
                  <a:srgbClr val="0070C0"/>
                </a:solidFill>
                <a:latin typeface="+mn-lt"/>
                <a:ea typeface="Calibri"/>
                <a:cs typeface="Times New Roman"/>
              </a:rPr>
              <a:t>Новом Плесского стана Костромского уезда</a:t>
            </a:r>
            <a:r>
              <a:rPr lang="ru-RU" b="1" smtClean="0">
                <a:solidFill>
                  <a:srgbClr val="0070C0"/>
                </a:solidFill>
                <a:latin typeface="+mn-lt"/>
                <a:ea typeface="Calibri"/>
                <a:cs typeface="Times New Roman"/>
              </a:rPr>
              <a:t>». Село часто называли Новое Пазухиных. Село стояло на торговом пути из Плеса в Вичугу.</a:t>
            </a:r>
            <a:endParaRPr lang="ru-RU" b="1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54318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>
</file>

<file path=ppt/slides/slide4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332656" y="-1034553"/>
            <a:ext cx="5688632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57200" y="476672"/>
            <a:ext cx="8229600" cy="6048524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lvl="0" algn="just" eaLnBrk="1" hangingPunct="1">
              <a:defRPr/>
            </a:pPr>
            <a:r>
              <a:rPr lang="ru-RU" sz="2800" b="1" smtClean="0">
                <a:solidFill>
                  <a:srgbClr val="0070C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/>
              </a:rPr>
              <a:t>           В </a:t>
            </a:r>
            <a:r>
              <a:rPr lang="ru-RU" sz="2800" b="1">
                <a:solidFill>
                  <a:srgbClr val="0070C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/>
              </a:rPr>
              <a:t>дальнейшем   органами местного самоуправления и жителями села выполнялись работы по благоустройству </a:t>
            </a:r>
            <a:r>
              <a:rPr lang="ru-RU" sz="2800" b="1" smtClean="0">
                <a:solidFill>
                  <a:srgbClr val="0070C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/>
              </a:rPr>
              <a:t>села. </a:t>
            </a:r>
          </a:p>
          <a:p>
            <a:pPr lvl="0" algn="just" eaLnBrk="1" hangingPunct="1">
              <a:defRPr/>
            </a:pPr>
            <a:r>
              <a:rPr kumimoji="0" lang="ru-RU" altLang="ru-RU" sz="2800" b="1" i="0" u="none" strike="noStrike" kern="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</a:rPr>
              <a:t>          В настоящее время село Новое имеет развитую сеть жилищно-коммунальных услуг: центральное газовое отопление многоквартирных домов, индивидуальное газовое отопление частных коттеджей, центральное водоснабжение и водоотведение, электроснабжение, управление многоквартирными домами осуществляет управляющая компания. </a:t>
            </a:r>
          </a:p>
        </p:txBody>
      </p:sp>
    </p:spTree>
    <p:extLst>
      <p:ext uri="{BB962C8B-B14F-4D97-AF65-F5344CB8AC3E}">
        <p14:creationId xmlns:p14="http://schemas.microsoft.com/office/powerpoint/2010/main" val="2695842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>
</file>

<file path=ppt/slides/slide4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332656" y="-1081029"/>
            <a:ext cx="4792663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ru-RU" b="1" smtClean="0"/>
              <a:t>Статистика</a:t>
            </a:r>
            <a:endParaRPr lang="ru-RU" b="1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11560" y="1124744"/>
            <a:ext cx="8229600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SzPct val="65000"/>
              <a:buFont typeface="Wingdings" pitchFamily="2" charset="2"/>
              <a:buChar char="n"/>
              <a:defRPr/>
            </a:pPr>
            <a:r>
              <a:rPr lang="ru-RU" altLang="ru-RU" sz="3600" b="1" kern="0" smtClean="0">
                <a:solidFill>
                  <a:srgbClr val="0070C0"/>
                </a:solidFill>
              </a:rPr>
              <a:t>Площадь села</a:t>
            </a:r>
            <a:r>
              <a:rPr kumimoji="0" lang="ru-RU" altLang="ru-RU" sz="3600" b="1" i="0" u="none" strike="noStrike" kern="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ea typeface="+mn-ea"/>
                <a:cs typeface="+mn-cs"/>
              </a:rPr>
              <a:t> – 122,5 ГА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SzPct val="65000"/>
              <a:buFont typeface="Wingdings" pitchFamily="2" charset="2"/>
              <a:buChar char="n"/>
              <a:defRPr/>
            </a:pPr>
            <a:r>
              <a:rPr kumimoji="0" lang="ru-RU" altLang="ru-RU" sz="3600" b="1" i="0" u="none" strike="noStrike" kern="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ea typeface="+mn-ea"/>
                <a:cs typeface="+mn-cs"/>
              </a:rPr>
              <a:t>Многоквартирных домов – </a:t>
            </a:r>
            <a:r>
              <a:rPr lang="ru-RU" altLang="ru-RU" sz="3600" b="1" kern="0" smtClean="0">
                <a:solidFill>
                  <a:srgbClr val="0070C0"/>
                </a:solidFill>
              </a:rPr>
              <a:t>10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SzPct val="65000"/>
              <a:buFont typeface="Wingdings" pitchFamily="2" charset="2"/>
              <a:buChar char="n"/>
              <a:defRPr/>
            </a:pPr>
            <a:r>
              <a:rPr kumimoji="0" lang="ru-RU" altLang="ru-RU" sz="3600" b="1" i="0" u="none" strike="noStrike" kern="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ea typeface="+mn-ea"/>
                <a:cs typeface="+mn-cs"/>
              </a:rPr>
              <a:t>Коттеджей</a:t>
            </a:r>
            <a:r>
              <a:rPr kumimoji="0" lang="ru-RU" altLang="ru-RU" sz="3600" b="1" i="0" u="none" strike="noStrike" kern="0" cap="none" spc="0" normalizeH="0" noProof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ea typeface="+mn-ea"/>
                <a:cs typeface="+mn-cs"/>
              </a:rPr>
              <a:t> – 44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SzPct val="65000"/>
              <a:buFont typeface="Wingdings" pitchFamily="2" charset="2"/>
              <a:buChar char="n"/>
              <a:defRPr/>
            </a:pPr>
            <a:r>
              <a:rPr lang="ru-RU" altLang="ru-RU" sz="3600" b="1" kern="0" baseline="0" smtClean="0">
                <a:solidFill>
                  <a:srgbClr val="0070C0"/>
                </a:solidFill>
              </a:rPr>
              <a:t>Частных домов - 25</a:t>
            </a:r>
            <a:r>
              <a:rPr kumimoji="0" lang="ru-RU" altLang="ru-RU" sz="3600" b="1" i="0" u="none" strike="noStrike" kern="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SzPct val="65000"/>
              <a:buFont typeface="Wingdings" pitchFamily="2" charset="2"/>
              <a:buChar char="n"/>
              <a:defRPr/>
            </a:pPr>
            <a:r>
              <a:rPr lang="ru-RU" altLang="ru-RU" sz="3600" b="1" kern="0" smtClean="0">
                <a:solidFill>
                  <a:srgbClr val="0070C0"/>
                </a:solidFill>
              </a:rPr>
              <a:t>Улиц </a:t>
            </a:r>
            <a:r>
              <a:rPr kumimoji="0" lang="ru-RU" altLang="ru-RU" sz="3600" b="1" i="0" u="none" strike="noStrike" kern="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ea typeface="+mn-ea"/>
                <a:cs typeface="+mn-cs"/>
              </a:rPr>
              <a:t>– </a:t>
            </a:r>
            <a:r>
              <a:rPr lang="ru-RU" altLang="ru-RU" sz="3600" b="1" kern="0">
                <a:solidFill>
                  <a:srgbClr val="0070C0"/>
                </a:solidFill>
              </a:rPr>
              <a:t>7</a:t>
            </a:r>
            <a:r>
              <a:rPr kumimoji="0" lang="ru-RU" altLang="ru-RU" sz="3600" b="1" i="0" u="none" strike="noStrike" kern="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SzPct val="65000"/>
              <a:buFont typeface="Wingdings" pitchFamily="2" charset="2"/>
              <a:buChar char="n"/>
              <a:defRPr/>
            </a:pPr>
            <a:r>
              <a:rPr lang="ru-RU" altLang="ru-RU" sz="3600" b="1" kern="0" smtClean="0">
                <a:solidFill>
                  <a:srgbClr val="0070C0"/>
                </a:solidFill>
              </a:rPr>
              <a:t>жителей</a:t>
            </a:r>
            <a:r>
              <a:rPr kumimoji="0" lang="ru-RU" altLang="ru-RU" sz="3600" b="1" i="0" u="none" strike="noStrike" kern="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ea typeface="+mn-ea"/>
                <a:cs typeface="+mn-cs"/>
              </a:rPr>
              <a:t>– 541 </a:t>
            </a:r>
            <a:r>
              <a:rPr lang="ru-RU" altLang="ru-RU" sz="3600" b="1" kern="0" smtClean="0">
                <a:solidFill>
                  <a:srgbClr val="0070C0"/>
                </a:solidFill>
              </a:rPr>
              <a:t>человек</a:t>
            </a:r>
            <a:endParaRPr kumimoji="0" lang="ru-RU" altLang="ru-RU" sz="3600" b="1" i="0" u="none" strike="noStrike" kern="0" cap="none" spc="0" normalizeH="0" baseline="0" noProof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SzPct val="65000"/>
              <a:buFont typeface="Wingdings" pitchFamily="2" charset="2"/>
              <a:buChar char="n"/>
              <a:defRPr/>
            </a:pPr>
            <a:r>
              <a:rPr lang="ru-RU" altLang="ru-RU" sz="3600" b="1" kern="0" smtClean="0">
                <a:solidFill>
                  <a:srgbClr val="0070C0"/>
                </a:solidFill>
              </a:rPr>
              <a:t>пенсионеров</a:t>
            </a:r>
            <a:r>
              <a:rPr kumimoji="0" lang="ru-RU" altLang="ru-RU" sz="3600" b="1" i="0" u="none" strike="noStrike" kern="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ea typeface="+mn-ea"/>
                <a:cs typeface="+mn-cs"/>
              </a:rPr>
              <a:t> – </a:t>
            </a:r>
            <a:r>
              <a:rPr lang="ru-RU" altLang="ru-RU" sz="3600" b="1" kern="0" smtClean="0">
                <a:solidFill>
                  <a:srgbClr val="0070C0"/>
                </a:solidFill>
              </a:rPr>
              <a:t>166</a:t>
            </a:r>
            <a:r>
              <a:rPr kumimoji="0" lang="ru-RU" altLang="ru-RU" sz="3600" b="1" i="0" u="none" strike="noStrike" kern="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lang="ru-RU" altLang="ru-RU" sz="3600" b="1" kern="0" smtClean="0">
                <a:solidFill>
                  <a:srgbClr val="0070C0"/>
                </a:solidFill>
              </a:rPr>
              <a:t>человек</a:t>
            </a:r>
            <a:endParaRPr kumimoji="0" lang="ru-RU" altLang="ru-RU" sz="3600" b="1" i="0" u="none" strike="noStrike" kern="0" cap="none" spc="0" normalizeH="0" baseline="0" noProof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SzPct val="65000"/>
              <a:buFont typeface="Wingdings" pitchFamily="2" charset="2"/>
              <a:buChar char="n"/>
              <a:defRPr/>
            </a:pPr>
            <a:r>
              <a:rPr lang="ru-RU" altLang="ru-RU" sz="3600" b="1" kern="0" smtClean="0">
                <a:solidFill>
                  <a:srgbClr val="0070C0"/>
                </a:solidFill>
              </a:rPr>
              <a:t>детей</a:t>
            </a:r>
            <a:r>
              <a:rPr kumimoji="0" lang="ru-RU" altLang="ru-RU" sz="3600" b="1" i="0" u="none" strike="noStrike" kern="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ea typeface="+mn-ea"/>
                <a:cs typeface="+mn-cs"/>
              </a:rPr>
              <a:t>  –  27 </a:t>
            </a:r>
            <a:r>
              <a:rPr lang="ru-RU" altLang="ru-RU" sz="3600" b="1" kern="0" smtClean="0">
                <a:solidFill>
                  <a:srgbClr val="0070C0"/>
                </a:solidFill>
              </a:rPr>
              <a:t>человек</a:t>
            </a:r>
            <a:endParaRPr kumimoji="0" lang="ru-RU" altLang="ru-RU" sz="3600" b="1" i="0" u="none" strike="noStrike" kern="0" cap="none" spc="0" normalizeH="0" baseline="0" noProof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115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>
</file>

<file path=ppt/slides/slide4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-891480"/>
            <a:ext cx="4792663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6"/>
          <p:cNvSpPr txBox="1">
            <a:spLocks noChangeArrowheads="1"/>
          </p:cNvSpPr>
          <p:nvPr/>
        </p:nvSpPr>
        <p:spPr bwMode="auto">
          <a:xfrm>
            <a:off x="457200" y="404664"/>
            <a:ext cx="8229600" cy="604867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SzPct val="65000"/>
              <a:buFont typeface="Wingdings" pitchFamily="2" charset="2"/>
              <a:buNone/>
              <a:defRPr/>
            </a:pPr>
            <a:r>
              <a:rPr kumimoji="0" lang="ru-RU" altLang="ru-RU" sz="4000" b="1" i="0" u="none" strike="noStrike" kern="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ea typeface="+mn-ea"/>
                <a:cs typeface="+mn-cs"/>
              </a:rPr>
              <a:t>На территории села работают организации:</a:t>
            </a:r>
            <a:endParaRPr kumimoji="0" lang="ru-RU" altLang="ru-RU" sz="2800" b="1" i="0" u="none" strike="noStrike" kern="0" cap="none" spc="0" normalizeH="0" baseline="0" noProof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SzPct val="65000"/>
              <a:buFont typeface="Wingdings" pitchFamily="2" charset="2"/>
              <a:buChar char="n"/>
              <a:defRPr/>
            </a:pPr>
            <a:r>
              <a:rPr kumimoji="0" lang="ru-RU" altLang="ru-RU" sz="2800" b="1" i="0" u="none" strike="noStrike" kern="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ea typeface="+mn-ea"/>
                <a:cs typeface="+mn-cs"/>
              </a:rPr>
              <a:t>Администрация</a:t>
            </a:r>
            <a:r>
              <a:rPr kumimoji="0" lang="ru-RU" altLang="ru-RU" sz="2800" b="1" i="0" u="none" strike="noStrike" kern="0" cap="none" spc="0" normalizeH="0" noProof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ea typeface="+mn-ea"/>
                <a:cs typeface="+mn-cs"/>
              </a:rPr>
              <a:t> Новского сельского поселения</a:t>
            </a:r>
          </a:p>
          <a:p>
            <a:pPr lvl="0" eaLnBrk="1" hangingPunct="1">
              <a:buClr>
                <a:srgbClr val="00CCFF"/>
              </a:buClr>
              <a:defRPr/>
            </a:pPr>
            <a:r>
              <a:rPr lang="ru-RU" altLang="ru-RU" sz="2800" b="1" kern="0">
                <a:solidFill>
                  <a:srgbClr val="0070C0"/>
                </a:solidFill>
              </a:rPr>
              <a:t>МКУ КБО Новского сельского поселения</a:t>
            </a:r>
            <a:endParaRPr kumimoji="0" lang="ru-RU" altLang="ru-RU" sz="2800" b="1" i="0" u="none" strike="noStrike" kern="0" cap="none" spc="0" normalizeH="0" baseline="0" noProof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SzPct val="65000"/>
              <a:buFont typeface="Wingdings" pitchFamily="2" charset="2"/>
              <a:buChar char="n"/>
              <a:defRPr/>
            </a:pPr>
            <a:r>
              <a:rPr kumimoji="0" lang="ru-RU" altLang="ru-RU" sz="2800" b="1" i="0" u="none" strike="noStrike" kern="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ea typeface="+mn-ea"/>
                <a:cs typeface="+mn-cs"/>
              </a:rPr>
              <a:t> ПРИВОЛЖСКОЕ ТЭС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SzPct val="65000"/>
              <a:buFont typeface="Wingdings" pitchFamily="2" charset="2"/>
              <a:buChar char="n"/>
              <a:defRPr/>
            </a:pPr>
            <a:r>
              <a:rPr kumimoji="0" lang="ru-RU" altLang="ru-RU" sz="2800" b="1" i="0" u="none" strike="noStrike" kern="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ea typeface="+mn-ea"/>
                <a:cs typeface="+mn-cs"/>
              </a:rPr>
              <a:t>МУП Приволжское ТЭП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SzPct val="65000"/>
              <a:buFont typeface="Wingdings" pitchFamily="2" charset="2"/>
              <a:buChar char="n"/>
              <a:defRPr/>
            </a:pPr>
            <a:r>
              <a:rPr kumimoji="0" lang="ru-RU" altLang="ru-RU" sz="2800" b="1" i="0" u="none" strike="noStrike" kern="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ea typeface="+mn-ea"/>
                <a:cs typeface="+mn-cs"/>
              </a:rPr>
              <a:t>ИП ЗАЙКИН И.А.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SzPct val="65000"/>
              <a:buFont typeface="Wingdings" pitchFamily="2" charset="2"/>
              <a:buChar char="n"/>
              <a:defRPr/>
            </a:pPr>
            <a:r>
              <a:rPr kumimoji="0" lang="ru-RU" altLang="ru-RU" sz="2800" b="1" i="0" u="none" strike="noStrike" kern="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ea typeface="+mn-ea"/>
                <a:cs typeface="+mn-cs"/>
              </a:rPr>
              <a:t>Амбулатория  ОБУЗ ПРИВОЛЖСКОЙ ЦРБ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SzPct val="65000"/>
              <a:buFont typeface="Wingdings" pitchFamily="2" charset="2"/>
              <a:buChar char="n"/>
              <a:defRPr/>
            </a:pPr>
            <a:r>
              <a:rPr kumimoji="0" lang="ru-RU" altLang="ru-RU" sz="2800" b="1" i="0" u="none" strike="noStrike" kern="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ea typeface="+mn-ea"/>
                <a:cs typeface="+mn-cs"/>
              </a:rPr>
              <a:t>ПОЧТА РОССИИ</a:t>
            </a:r>
            <a:endParaRPr kumimoji="0" lang="ru-RU" altLang="ru-RU" sz="2800" b="1" i="0" u="none" strike="noStrike" kern="0" cap="none" spc="0" normalizeH="0" noProof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SzPct val="65000"/>
              <a:buFont typeface="Wingdings" pitchFamily="2" charset="2"/>
              <a:buChar char="n"/>
              <a:defRPr/>
            </a:pPr>
            <a:r>
              <a:rPr lang="ru-RU" altLang="ru-RU" sz="2800" b="1" kern="0" smtClean="0">
                <a:solidFill>
                  <a:srgbClr val="0070C0"/>
                </a:solidFill>
              </a:rPr>
              <a:t>Региональный оператор по вывозу ТКО</a:t>
            </a:r>
            <a:endParaRPr kumimoji="0" lang="ru-RU" altLang="ru-RU" sz="2800" b="1" i="0" u="none" strike="noStrike" kern="0" cap="none" spc="0" normalizeH="0" noProof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SzPct val="65000"/>
              <a:buFont typeface="Wingdings" pitchFamily="2" charset="2"/>
              <a:buChar char="n"/>
              <a:defRPr/>
            </a:pPr>
            <a:endParaRPr kumimoji="0" lang="ru-RU" altLang="ru-RU" sz="2800" b="1" i="0" u="none" strike="noStrike" kern="0" cap="none" spc="0" normalizeH="0" baseline="0" noProof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6920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>
</file>

<file path=ppt/slides/slide4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TextBox 6"/>
          <p:cNvSpPr txBox="1"/>
          <p:nvPr/>
        </p:nvSpPr>
        <p:spPr>
          <a:xfrm>
            <a:off x="1043608" y="332656"/>
            <a:ext cx="74888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Открытие офиса  врача общей практики в 2009 году</a:t>
            </a:r>
            <a:endParaRPr lang="ru-RU" sz="3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1360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>
</file>

<file path=ppt/slides/slide4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0">
          <a:blip r:embed="rId3">
            <a:lum/>
          </a:blip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332657" y="-1035496"/>
            <a:ext cx="4786313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91272" y="6021288"/>
            <a:ext cx="5293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smtClean="0">
                <a:latin typeface="+mj-lt"/>
              </a:rPr>
              <a:t>Открытие блочно-модульной котельной в 2010 году</a:t>
            </a:r>
            <a:endParaRPr lang="ru-RU" sz="2400" b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56568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>
</file>

<file path=ppt/slides/slide4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0">
          <a:blip r:embed="rId2">
            <a:lum/>
          </a:blip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4020246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>
</file>

<file path=ppt/slides/slide4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0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3721478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>
</file>

<file path=ppt/slides/slide4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0482" name="Rectangle 2" hidden="1"/>
          <p:cNvSpPr>
            <a:spLocks noGrp="1" noChangeArrowheads="1"/>
          </p:cNvSpPr>
          <p:nvPr>
            <p:ph type="ctrTitle" sz="quarter"/>
          </p:nvPr>
        </p:nvSpPr>
        <p:spPr>
          <a:noFill/>
        </p:spPr>
        <p:txBody>
          <a:bodyPr/>
          <a:lstStyle/>
          <a:p>
            <a:pPr eaLnBrk="1" hangingPunct="1">
              <a:defRPr/>
            </a:pPr>
            <a:r>
              <a:rPr lang="ru-RU" altLang="ru-RU" sz="2800" b="1" smtClean="0">
                <a:solidFill>
                  <a:srgbClr val="00B0F0"/>
                </a:solidFill>
              </a:rPr>
              <a:t>Здание бывшего детского сада «Теремок», бывшего центра ЦСО</a:t>
            </a: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sz="quarter" idx="1"/>
          </p:nvPr>
        </p:nvSpPr>
        <p:spPr>
          <a:xfrm>
            <a:off x="1835696" y="116632"/>
            <a:ext cx="6400800" cy="1080120"/>
          </a:xfrm>
        </p:spPr>
        <p:txBody>
          <a:bodyPr/>
          <a:lstStyle/>
          <a:p>
            <a:r>
              <a:rPr lang="ru-RU" b="1" smtClean="0">
                <a:solidFill>
                  <a:srgbClr val="00FFFF"/>
                </a:solidFill>
              </a:rPr>
              <a:t>Здание гостиницы</a:t>
            </a:r>
            <a:endParaRPr lang="ru-RU" b="1">
              <a:solidFill>
                <a:srgbClr val="00FFFF"/>
              </a:solidFill>
            </a:endParaRPr>
          </a:p>
        </p:txBody>
      </p:sp>
      <p:pic>
        <p:nvPicPr>
          <p:cNvPr id="3" name="Picture 2" hidden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332656" y="-1107281"/>
            <a:ext cx="4786313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4467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>
</file>

<file path=ppt/slides/slide4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0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887361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>
</file>

<file path=ppt/slides/slide4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648072"/>
          </a:xfrm>
        </p:spPr>
        <p:txBody>
          <a:bodyPr/>
          <a:lstStyle/>
          <a:p>
            <a:r>
              <a:rPr lang="ru-RU" sz="3200" b="1" smtClean="0"/>
              <a:t>История села продолжается.</a:t>
            </a:r>
            <a:endParaRPr lang="ru-RU" sz="3200" b="1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>
                <a:solidFill>
                  <a:srgbClr val="0070C0"/>
                </a:solidFill>
                <a:latin typeface="+mn-lt"/>
              </a:rPr>
              <a:t> </a:t>
            </a:r>
            <a:r>
              <a:rPr lang="ru-RU" smtClean="0">
                <a:solidFill>
                  <a:srgbClr val="0070C0"/>
                </a:solidFill>
                <a:latin typeface="+mn-lt"/>
              </a:rPr>
              <a:t>    </a:t>
            </a:r>
            <a:r>
              <a:rPr lang="ru-RU" b="1" smtClean="0">
                <a:solidFill>
                  <a:srgbClr val="0070C0"/>
                </a:solidFill>
                <a:latin typeface="+mn-lt"/>
              </a:rPr>
              <a:t>Появляются новые объекты благоустройства, спортивные сооружения. Развивается сфера культуры, самодеятельного творчества. </a:t>
            </a:r>
          </a:p>
          <a:p>
            <a:pPr marL="0" indent="0" algn="just">
              <a:buNone/>
            </a:pPr>
            <a:r>
              <a:rPr lang="ru-RU" b="1">
                <a:solidFill>
                  <a:srgbClr val="0070C0"/>
                </a:solidFill>
                <a:latin typeface="+mn-lt"/>
              </a:rPr>
              <a:t> </a:t>
            </a:r>
            <a:r>
              <a:rPr lang="ru-RU" b="1" smtClean="0">
                <a:solidFill>
                  <a:srgbClr val="0070C0"/>
                </a:solidFill>
                <a:latin typeface="+mn-lt"/>
              </a:rPr>
              <a:t>          Большая часть жителей села уже преклонного возраста, но все занимаются посильным трудом, рукоделием. В летнее время село расцветает от множества цветов на приусадебных участках и от множества детей, внуков и правнуков, которые с удовольствием здесь  проводят каникулы. Для этого есть все условия: комфортное жилье, развивающие кружки, библиотека, Интернет,  детские площадки, речка, лес, луга с земляничными полянами. </a:t>
            </a:r>
            <a:endParaRPr lang="ru-RU" b="1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5449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9935239">
            <a:off x="5637198" y="3449241"/>
            <a:ext cx="4786313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188640" y="-1107504"/>
            <a:ext cx="4786313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61256"/>
            <a:ext cx="7992888" cy="658011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800" b="1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Calibri"/>
                <a:cs typeface="Times New Roman"/>
              </a:rPr>
              <a:t>        «</a:t>
            </a:r>
            <a:r>
              <a:rPr lang="ru-RU" b="1" i="1" smtClean="0">
                <a:solidFill>
                  <a:srgbClr val="0070C0"/>
                </a:solidFill>
                <a:latin typeface="+mn-lt"/>
                <a:ea typeface="Calibri"/>
                <a:cs typeface="Times New Roman"/>
              </a:rPr>
              <a:t>В 1814 году в  селе  </a:t>
            </a:r>
            <a:r>
              <a:rPr lang="ru-RU" b="1" i="1">
                <a:solidFill>
                  <a:srgbClr val="0070C0"/>
                </a:solidFill>
                <a:latin typeface="+mn-lt"/>
                <a:ea typeface="Calibri"/>
                <a:cs typeface="Times New Roman"/>
              </a:rPr>
              <a:t>Новое Пазухиных</a:t>
            </a:r>
            <a:r>
              <a:rPr lang="ru-RU" b="1" i="1" smtClean="0">
                <a:solidFill>
                  <a:srgbClr val="0070C0"/>
                </a:solidFill>
                <a:latin typeface="+mn-lt"/>
                <a:ea typeface="Calibri"/>
                <a:cs typeface="Times New Roman"/>
              </a:rPr>
              <a:t>  </a:t>
            </a:r>
            <a:r>
              <a:rPr lang="ru-RU" b="1" i="1">
                <a:solidFill>
                  <a:srgbClr val="0070C0"/>
                </a:solidFill>
                <a:latin typeface="+mn-lt"/>
                <a:ea typeface="Calibri"/>
                <a:cs typeface="Times New Roman"/>
              </a:rPr>
              <a:t> тщанием унтер-лейтенанта Александра Георгиевича Куломзина и подпоручика Ивана Ивановича </a:t>
            </a:r>
            <a:r>
              <a:rPr lang="ru-RU" b="1" i="1" smtClean="0">
                <a:solidFill>
                  <a:srgbClr val="0070C0"/>
                </a:solidFill>
                <a:latin typeface="+mn-lt"/>
                <a:ea typeface="Calibri"/>
                <a:cs typeface="Times New Roman"/>
              </a:rPr>
              <a:t>Пазухина</a:t>
            </a:r>
            <a:r>
              <a:rPr lang="ru-RU" b="1" i="1">
                <a:solidFill>
                  <a:srgbClr val="0070C0"/>
                </a:solidFill>
                <a:latin typeface="+mn-lt"/>
                <a:ea typeface="Calibri"/>
                <a:cs typeface="Times New Roman"/>
              </a:rPr>
              <a:t> </a:t>
            </a:r>
            <a:r>
              <a:rPr lang="ru-RU" b="1" i="1" smtClean="0">
                <a:solidFill>
                  <a:srgbClr val="0070C0"/>
                </a:solidFill>
                <a:latin typeface="+mn-lt"/>
                <a:ea typeface="Calibri"/>
                <a:cs typeface="Times New Roman"/>
              </a:rPr>
              <a:t>с прихожанами была построена </a:t>
            </a:r>
            <a:r>
              <a:rPr lang="ru-RU" b="1" i="1">
                <a:solidFill>
                  <a:srgbClr val="0070C0"/>
                </a:solidFill>
                <a:latin typeface="+mn-lt"/>
                <a:ea typeface="Calibri"/>
                <a:cs typeface="Times New Roman"/>
              </a:rPr>
              <a:t>Благовещенская  </a:t>
            </a:r>
            <a:r>
              <a:rPr lang="ru-RU" b="1" i="1" smtClean="0">
                <a:solidFill>
                  <a:srgbClr val="0070C0"/>
                </a:solidFill>
                <a:latin typeface="+mn-lt"/>
                <a:ea typeface="Calibri"/>
                <a:cs typeface="Times New Roman"/>
              </a:rPr>
              <a:t>церковь </a:t>
            </a:r>
            <a:r>
              <a:rPr lang="ru-RU" b="1" i="1">
                <a:solidFill>
                  <a:srgbClr val="0070C0"/>
                </a:solidFill>
                <a:latin typeface="+mn-lt"/>
                <a:ea typeface="Calibri"/>
                <a:cs typeface="Times New Roman"/>
              </a:rPr>
              <a:t>с </a:t>
            </a:r>
            <a:r>
              <a:rPr lang="ru-RU" b="1" i="1" smtClean="0">
                <a:solidFill>
                  <a:srgbClr val="0070C0"/>
                </a:solidFill>
                <a:latin typeface="+mn-lt"/>
                <a:ea typeface="Calibri"/>
                <a:cs typeface="Times New Roman"/>
              </a:rPr>
              <a:t> колокольнею.  Церковь </a:t>
            </a:r>
            <a:r>
              <a:rPr lang="ru-RU" b="1" i="1">
                <a:solidFill>
                  <a:srgbClr val="0070C0"/>
                </a:solidFill>
                <a:latin typeface="+mn-lt"/>
                <a:ea typeface="Calibri"/>
                <a:cs typeface="Times New Roman"/>
              </a:rPr>
              <a:t>обнесена каменной оградой, внутри коей приходское кладбище</a:t>
            </a:r>
            <a:r>
              <a:rPr lang="ru-RU" b="1" i="1" smtClean="0">
                <a:solidFill>
                  <a:srgbClr val="0070C0"/>
                </a:solidFill>
                <a:latin typeface="+mn-lt"/>
                <a:ea typeface="Calibri"/>
                <a:cs typeface="Times New Roman"/>
              </a:rPr>
              <a:t>.  </a:t>
            </a:r>
            <a:r>
              <a:rPr lang="ru-RU" b="1" i="1">
                <a:solidFill>
                  <a:srgbClr val="0070C0"/>
                </a:solidFill>
                <a:latin typeface="+mn-lt"/>
                <a:ea typeface="Calibri"/>
                <a:cs typeface="Times New Roman"/>
              </a:rPr>
              <a:t>Престолов 3: </a:t>
            </a:r>
            <a:endParaRPr lang="ru-RU" b="1" i="1" smtClean="0">
              <a:solidFill>
                <a:srgbClr val="0070C0"/>
              </a:solidFill>
              <a:latin typeface="+mn-lt"/>
              <a:ea typeface="Calibri"/>
              <a:cs typeface="Times New Roman"/>
            </a:endParaRPr>
          </a:p>
          <a:p>
            <a:pPr marL="0" indent="0" algn="just">
              <a:buNone/>
            </a:pPr>
            <a:r>
              <a:rPr lang="ru-RU" b="1" i="1" smtClean="0">
                <a:solidFill>
                  <a:srgbClr val="0070C0"/>
                </a:solidFill>
                <a:latin typeface="+mn-lt"/>
                <a:ea typeface="Calibri"/>
                <a:cs typeface="Times New Roman"/>
              </a:rPr>
              <a:t>а</a:t>
            </a:r>
            <a:r>
              <a:rPr lang="ru-RU" b="1" i="1">
                <a:solidFill>
                  <a:srgbClr val="0070C0"/>
                </a:solidFill>
                <a:latin typeface="+mn-lt"/>
                <a:ea typeface="Calibri"/>
                <a:cs typeface="Times New Roman"/>
              </a:rPr>
              <a:t>) в холодной в честь Благовещения Пресвятой Богородицы, </a:t>
            </a:r>
            <a:r>
              <a:rPr lang="ru-RU" b="1" i="1" smtClean="0">
                <a:solidFill>
                  <a:srgbClr val="0070C0"/>
                </a:solidFill>
                <a:latin typeface="+mn-lt"/>
                <a:ea typeface="Calibri"/>
                <a:cs typeface="Times New Roman"/>
              </a:rPr>
              <a:t>в </a:t>
            </a:r>
            <a:r>
              <a:rPr lang="ru-RU" b="1" i="1">
                <a:solidFill>
                  <a:srgbClr val="0070C0"/>
                </a:solidFill>
                <a:latin typeface="+mn-lt"/>
                <a:ea typeface="Calibri"/>
                <a:cs typeface="Times New Roman"/>
              </a:rPr>
              <a:t>теплой </a:t>
            </a:r>
            <a:endParaRPr lang="ru-RU" b="1" i="1" smtClean="0">
              <a:solidFill>
                <a:srgbClr val="0070C0"/>
              </a:solidFill>
              <a:latin typeface="+mn-lt"/>
              <a:ea typeface="Calibri"/>
              <a:cs typeface="Times New Roman"/>
            </a:endParaRPr>
          </a:p>
          <a:p>
            <a:pPr marL="0" indent="0" algn="just">
              <a:buNone/>
            </a:pPr>
            <a:r>
              <a:rPr lang="ru-RU" b="1" i="1" smtClean="0">
                <a:solidFill>
                  <a:srgbClr val="0070C0"/>
                </a:solidFill>
                <a:latin typeface="+mn-lt"/>
                <a:ea typeface="Calibri"/>
                <a:cs typeface="Times New Roman"/>
              </a:rPr>
              <a:t>б</a:t>
            </a:r>
            <a:r>
              <a:rPr lang="ru-RU" b="1" i="1">
                <a:solidFill>
                  <a:srgbClr val="0070C0"/>
                </a:solidFill>
                <a:latin typeface="+mn-lt"/>
                <a:ea typeface="Calibri"/>
                <a:cs typeface="Times New Roman"/>
              </a:rPr>
              <a:t>) правый в честь Казанской иконы Божией Матери  и </a:t>
            </a:r>
            <a:endParaRPr lang="ru-RU" b="1" i="1" smtClean="0">
              <a:solidFill>
                <a:srgbClr val="0070C0"/>
              </a:solidFill>
              <a:latin typeface="+mn-lt"/>
              <a:ea typeface="Calibri"/>
              <a:cs typeface="Times New Roman"/>
            </a:endParaRPr>
          </a:p>
          <a:p>
            <a:pPr marL="0" indent="0" algn="just">
              <a:buNone/>
            </a:pPr>
            <a:r>
              <a:rPr lang="ru-RU" b="1" i="1" smtClean="0">
                <a:solidFill>
                  <a:srgbClr val="0070C0"/>
                </a:solidFill>
                <a:latin typeface="+mn-lt"/>
                <a:ea typeface="Calibri"/>
                <a:cs typeface="Times New Roman"/>
              </a:rPr>
              <a:t>в</a:t>
            </a:r>
            <a:r>
              <a:rPr lang="ru-RU" b="1" i="1">
                <a:solidFill>
                  <a:srgbClr val="0070C0"/>
                </a:solidFill>
                <a:latin typeface="+mn-lt"/>
                <a:ea typeface="Calibri"/>
                <a:cs typeface="Times New Roman"/>
              </a:rPr>
              <a:t>) левый во имя святителя Николая Чудотворца. Расстояние от Костромы 55 </a:t>
            </a:r>
            <a:r>
              <a:rPr lang="ru-RU" b="1" i="1" smtClean="0">
                <a:solidFill>
                  <a:srgbClr val="0070C0"/>
                </a:solidFill>
                <a:latin typeface="+mn-lt"/>
                <a:ea typeface="Calibri"/>
                <a:cs typeface="Times New Roman"/>
              </a:rPr>
              <a:t>верст, </a:t>
            </a:r>
            <a:r>
              <a:rPr lang="ru-RU" b="1" i="1">
                <a:solidFill>
                  <a:srgbClr val="0070C0"/>
                </a:solidFill>
                <a:latin typeface="+mn-lt"/>
                <a:ea typeface="Calibri"/>
                <a:cs typeface="Times New Roman"/>
              </a:rPr>
              <a:t>от Нерехты 51 </a:t>
            </a:r>
            <a:r>
              <a:rPr lang="ru-RU" b="1" i="1" smtClean="0">
                <a:solidFill>
                  <a:srgbClr val="0070C0"/>
                </a:solidFill>
                <a:latin typeface="+mn-lt"/>
                <a:ea typeface="Calibri"/>
                <a:cs typeface="Times New Roman"/>
              </a:rPr>
              <a:t>верста. </a:t>
            </a:r>
          </a:p>
          <a:p>
            <a:pPr marL="0" indent="0" algn="just">
              <a:buNone/>
            </a:pPr>
            <a:r>
              <a:rPr lang="ru-RU" b="1" i="1">
                <a:solidFill>
                  <a:srgbClr val="0070C0"/>
                </a:solidFill>
                <a:latin typeface="+mn-lt"/>
                <a:ea typeface="Calibri"/>
                <a:cs typeface="Times New Roman"/>
              </a:rPr>
              <a:t>Храм утрачен в советский </a:t>
            </a:r>
            <a:r>
              <a:rPr lang="ru-RU" b="1" i="1" smtClean="0">
                <a:solidFill>
                  <a:srgbClr val="0070C0"/>
                </a:solidFill>
                <a:latin typeface="+mn-lt"/>
                <a:ea typeface="Calibri"/>
                <a:cs typeface="Times New Roman"/>
              </a:rPr>
              <a:t>период</a:t>
            </a:r>
            <a:r>
              <a:rPr lang="ru-RU" b="1" smtClean="0">
                <a:solidFill>
                  <a:srgbClr val="0070C0"/>
                </a:solidFill>
                <a:latin typeface="+mn-lt"/>
                <a:ea typeface="Calibri"/>
                <a:cs typeface="Times New Roman"/>
              </a:rPr>
              <a:t>».</a:t>
            </a:r>
            <a:r>
              <a:rPr lang="ru-RU" b="1">
                <a:solidFill>
                  <a:srgbClr val="0070C0"/>
                </a:solidFill>
                <a:latin typeface="+mn-lt"/>
                <a:ea typeface="Calibri"/>
                <a:cs typeface="Times New Roman"/>
              </a:rPr>
              <a:t> </a:t>
            </a:r>
            <a:endParaRPr lang="ru-RU" b="1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54318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>
</file>

<file path=ppt/slides/slide5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576064"/>
          </a:xfrm>
        </p:spPr>
        <p:txBody>
          <a:bodyPr/>
          <a:lstStyle/>
          <a:p>
            <a:r>
              <a:rPr lang="ru-RU" sz="3200" b="1" smtClean="0"/>
              <a:t>Детская площадка</a:t>
            </a:r>
            <a:endParaRPr lang="ru-RU" sz="3200" b="1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12776"/>
            <a:ext cx="7704856" cy="4680520"/>
          </a:xfrm>
        </p:spPr>
      </p:pic>
    </p:spTree>
    <p:extLst>
      <p:ext uri="{BB962C8B-B14F-4D97-AF65-F5344CB8AC3E}">
        <p14:creationId xmlns:p14="http://schemas.microsoft.com/office/powerpoint/2010/main" val="1489216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>
</file>

<file path=ppt/slides/slide5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9" y="692696"/>
            <a:ext cx="7704856" cy="5616624"/>
          </a:xfrm>
        </p:spPr>
      </p:pic>
    </p:spTree>
    <p:extLst>
      <p:ext uri="{BB962C8B-B14F-4D97-AF65-F5344CB8AC3E}">
        <p14:creationId xmlns:p14="http://schemas.microsoft.com/office/powerpoint/2010/main" val="1489216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>
</file>

<file path=ppt/slides/slide5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20080"/>
          </a:xfrm>
        </p:spPr>
        <p:txBody>
          <a:bodyPr/>
          <a:lstStyle/>
          <a:p>
            <a:r>
              <a:rPr lang="ru-RU" sz="3200" b="1" smtClean="0"/>
              <a:t>Спортивная площадка</a:t>
            </a:r>
            <a:endParaRPr lang="ru-RU" sz="3200" b="1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40768"/>
            <a:ext cx="7344816" cy="4896544"/>
          </a:xfrm>
        </p:spPr>
      </p:pic>
    </p:spTree>
    <p:extLst>
      <p:ext uri="{BB962C8B-B14F-4D97-AF65-F5344CB8AC3E}">
        <p14:creationId xmlns:p14="http://schemas.microsoft.com/office/powerpoint/2010/main" val="1489216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>
</file>

<file path=ppt/slides/slide5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92696"/>
            <a:ext cx="7920880" cy="5616624"/>
          </a:xfrm>
        </p:spPr>
      </p:pic>
    </p:spTree>
    <p:extLst>
      <p:ext uri="{BB962C8B-B14F-4D97-AF65-F5344CB8AC3E}">
        <p14:creationId xmlns:p14="http://schemas.microsoft.com/office/powerpoint/2010/main" val="1489216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>
</file>

<file path=ppt/slides/slide5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003232" cy="115212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600" b="1" smtClean="0"/>
              <a:t>Спортивный кружок в Доме культуры</a:t>
            </a:r>
            <a:endParaRPr lang="ru-RU" sz="3600" b="1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00200"/>
            <a:ext cx="7848871" cy="4525963"/>
          </a:xfrm>
        </p:spPr>
      </p:pic>
    </p:spTree>
    <p:extLst>
      <p:ext uri="{BB962C8B-B14F-4D97-AF65-F5344CB8AC3E}">
        <p14:creationId xmlns:p14="http://schemas.microsoft.com/office/powerpoint/2010/main" val="1838423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>
</file>

<file path=ppt/slides/slide5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720080"/>
          </a:xfrm>
        </p:spPr>
        <p:txBody>
          <a:bodyPr/>
          <a:lstStyle/>
          <a:p>
            <a:r>
              <a:rPr lang="ru-RU" sz="3200" b="1" smtClean="0"/>
              <a:t>Хоккейная площадка</a:t>
            </a:r>
            <a:endParaRPr lang="ru-RU" sz="3200" b="1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84784"/>
            <a:ext cx="8208912" cy="4824536"/>
          </a:xfrm>
        </p:spPr>
      </p:pic>
    </p:spTree>
    <p:extLst>
      <p:ext uri="{BB962C8B-B14F-4D97-AF65-F5344CB8AC3E}">
        <p14:creationId xmlns:p14="http://schemas.microsoft.com/office/powerpoint/2010/main" val="737595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>
</file>

<file path=ppt/slides/slide5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4000" b="1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ru-RU" sz="4000" b="1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ru-RU" sz="4000" b="1" smtClean="0">
                <a:solidFill>
                  <a:srgbClr val="0070C0"/>
                </a:solidFill>
              </a:rPr>
              <a:t>Жители села Новое чтят традиции, активно участвуют в общественной жизни</a:t>
            </a:r>
            <a:endParaRPr lang="ru-RU" sz="4000" b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249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>
</file>

<file path=ppt/slides/slide5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864096"/>
          </a:xfrm>
        </p:spPr>
        <p:txBody>
          <a:bodyPr/>
          <a:lstStyle/>
          <a:p>
            <a:r>
              <a:rPr lang="ru-RU" sz="3600" b="1" smtClean="0"/>
              <a:t>Обелиск «Вечная память героям»</a:t>
            </a:r>
            <a:endParaRPr lang="ru-RU" sz="3600" b="1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5" y="1268760"/>
            <a:ext cx="6624737" cy="4857403"/>
          </a:xfrm>
        </p:spPr>
      </p:pic>
    </p:spTree>
    <p:extLst>
      <p:ext uri="{BB962C8B-B14F-4D97-AF65-F5344CB8AC3E}">
        <p14:creationId xmlns:p14="http://schemas.microsoft.com/office/powerpoint/2010/main" val="2247587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>
</file>

<file path=ppt/slides/slide5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692696"/>
            <a:ext cx="8208912" cy="5433467"/>
          </a:xfrm>
        </p:spPr>
      </p:pic>
    </p:spTree>
    <p:extLst>
      <p:ext uri="{BB962C8B-B14F-4D97-AF65-F5344CB8AC3E}">
        <p14:creationId xmlns:p14="http://schemas.microsoft.com/office/powerpoint/2010/main" val="2003620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>
</file>

<file path=ppt/slides/slide5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80120"/>
          </a:xfrm>
        </p:spPr>
        <p:txBody>
          <a:bodyPr/>
          <a:lstStyle/>
          <a:p>
            <a:r>
              <a:rPr lang="ru-RU" smtClean="0"/>
              <a:t>Дом культуры</a:t>
            </a:r>
            <a:endParaRPr lang="ru-RU"/>
          </a:p>
        </p:txBody>
      </p:sp>
      <p:pic>
        <p:nvPicPr>
          <p:cNvPr id="6146" name="Picture 2" descr="C:\Users\user123\Pictures\фото с. новое\DSCN255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6" y="1268760"/>
            <a:ext cx="7776863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05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459478">
            <a:off x="5261587" y="3527118"/>
            <a:ext cx="5472003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332656" y="-1107281"/>
            <a:ext cx="4786313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5856" y="0"/>
            <a:ext cx="5760640" cy="140387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defRPr/>
            </a:pPr>
            <a:r>
              <a:rPr lang="ru-RU" sz="4000" b="1" smtClean="0">
                <a:solidFill>
                  <a:srgbClr val="00B0F0"/>
                </a:solidFill>
              </a:rPr>
              <a:t> Благовещенская церковь</a:t>
            </a:r>
            <a:endParaRPr lang="ru-RU" sz="2800" b="1" smtClean="0">
              <a:solidFill>
                <a:srgbClr val="00B0F0"/>
              </a:solidFill>
            </a:endParaRPr>
          </a:p>
        </p:txBody>
      </p:sp>
      <p:pic>
        <p:nvPicPr>
          <p:cNvPr id="4" name="Объект 3" descr="http://www.old-churches.ru/images/ne_102_00s.jpg">
            <a:hlinkClick r:id="rId4" tgtFrame="&quot;_blank&quot;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6" y="1196752"/>
            <a:ext cx="3312368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www.old-churches.ru/images/ne_102_01s.jpg">
            <a:hlinkClick r:id="rId6" tgtFrame="&quot;_blank&quot;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0032" y="2204864"/>
            <a:ext cx="3816424" cy="2808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4318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>
</file>

<file path=ppt/slides/slide6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763488"/>
          </a:xfrm>
        </p:spPr>
        <p:txBody>
          <a:bodyPr/>
          <a:lstStyle/>
          <a:p>
            <a:r>
              <a:rPr lang="ru-RU" sz="3200" smtClean="0"/>
              <a:t>Вокальная группа Новского ДК.</a:t>
            </a:r>
            <a:endParaRPr lang="ru-RU" sz="320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84784"/>
            <a:ext cx="7416824" cy="4641379"/>
          </a:xfrm>
        </p:spPr>
      </p:pic>
    </p:spTree>
    <p:extLst>
      <p:ext uri="{BB962C8B-B14F-4D97-AF65-F5344CB8AC3E}">
        <p14:creationId xmlns:p14="http://schemas.microsoft.com/office/powerpoint/2010/main" val="373405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>
</file>

<file path=ppt/slides/slide6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907504"/>
          </a:xfrm>
        </p:spPr>
        <p:txBody>
          <a:bodyPr/>
          <a:lstStyle/>
          <a:p>
            <a:r>
              <a:rPr lang="ru-RU" sz="3600" b="1" smtClean="0"/>
              <a:t>Митинг у обелиска</a:t>
            </a:r>
            <a:endParaRPr lang="ru-RU" sz="3600" b="1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42132"/>
            <a:ext cx="8229600" cy="4042099"/>
          </a:xfrm>
        </p:spPr>
      </p:pic>
    </p:spTree>
    <p:extLst>
      <p:ext uri="{BB962C8B-B14F-4D97-AF65-F5344CB8AC3E}">
        <p14:creationId xmlns:p14="http://schemas.microsoft.com/office/powerpoint/2010/main" val="471267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>
</file>

<file path=ppt/slides/slide6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92696"/>
            <a:ext cx="7992888" cy="5688632"/>
          </a:xfrm>
        </p:spPr>
      </p:pic>
    </p:spTree>
    <p:extLst>
      <p:ext uri="{BB962C8B-B14F-4D97-AF65-F5344CB8AC3E}">
        <p14:creationId xmlns:p14="http://schemas.microsoft.com/office/powerpoint/2010/main" val="2676077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>
</file>

<file path=ppt/slides/slide6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36712"/>
            <a:ext cx="7920879" cy="5289451"/>
          </a:xfrm>
        </p:spPr>
      </p:pic>
    </p:spTree>
    <p:extLst>
      <p:ext uri="{BB962C8B-B14F-4D97-AF65-F5344CB8AC3E}">
        <p14:creationId xmlns:p14="http://schemas.microsoft.com/office/powerpoint/2010/main" val="1103552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>
</file>

<file path=ppt/slides/slide6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4000" b="1" smtClean="0">
                <a:solidFill>
                  <a:srgbClr val="0070C0"/>
                </a:solidFill>
              </a:rPr>
              <a:t>Жители заботятся </a:t>
            </a:r>
            <a:r>
              <a:rPr lang="ru-RU" sz="4000" b="1">
                <a:solidFill>
                  <a:srgbClr val="0070C0"/>
                </a:solidFill>
              </a:rPr>
              <a:t>о своем селе,  уделяют много внимания благоустройству  придомовых территорий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953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>
</file>

<file path=ppt/slides/slide6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92696"/>
            <a:ext cx="7776864" cy="5544616"/>
          </a:xfrm>
        </p:spPr>
      </p:pic>
    </p:spTree>
    <p:extLst>
      <p:ext uri="{BB962C8B-B14F-4D97-AF65-F5344CB8AC3E}">
        <p14:creationId xmlns:p14="http://schemas.microsoft.com/office/powerpoint/2010/main" val="3738264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>
</file>

<file path=ppt/slides/slide6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052736"/>
            <a:ext cx="7416824" cy="5184576"/>
          </a:xfrm>
        </p:spPr>
      </p:pic>
    </p:spTree>
    <p:extLst>
      <p:ext uri="{BB962C8B-B14F-4D97-AF65-F5344CB8AC3E}">
        <p14:creationId xmlns:p14="http://schemas.microsoft.com/office/powerpoint/2010/main" val="656277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>
</file>

<file path=ppt/slides/slide6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28800"/>
            <a:ext cx="7848872" cy="4968552"/>
          </a:xfrm>
        </p:spPr>
      </p:pic>
    </p:spTree>
    <p:extLst>
      <p:ext uri="{BB962C8B-B14F-4D97-AF65-F5344CB8AC3E}">
        <p14:creationId xmlns:p14="http://schemas.microsoft.com/office/powerpoint/2010/main" val="2907728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>
</file>

<file path=ppt/slides/slide6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013828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>
</file>

<file path=ppt/slides/slide6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965590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332656" y="-1107281"/>
            <a:ext cx="4786313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9882555">
            <a:off x="5445365" y="3475782"/>
            <a:ext cx="4786313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3850"/>
            <a:ext cx="8229600" cy="6408712"/>
          </a:xfrm>
        </p:spPr>
        <p:txBody>
          <a:bodyPr/>
          <a:lstStyle/>
          <a:p>
            <a:pPr indent="449580" algn="just">
              <a:lnSpc>
                <a:spcPct val="100000"/>
              </a:lnSpc>
              <a:spcAft>
                <a:spcPct val="0"/>
              </a:spcAft>
            </a:pPr>
            <a:r>
              <a:rPr lang="ru-RU" sz="3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архивных сведений музея Новского сельского поселения, записанных  со слов местных жителей, известно , что село состояло из двух частей, разделенных прудом. </a:t>
            </a:r>
            <a:r>
              <a:rPr lang="ru-RU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В селе была пожарная дружина. Пожарный сарай и средства тушения </a:t>
            </a:r>
            <a:r>
              <a:rPr lang="ru-RU" sz="3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приобрёл Пазухин И.И. На тот момент </a:t>
            </a:r>
            <a:r>
              <a:rPr lang="ru-RU" sz="3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были: начальная школа, изба-читальня,  торговая лавка и питейные заведения.  В селе останавливались на ночлег  торговые люди, следовавшие из Плеса.</a:t>
            </a:r>
            <a:br>
              <a:rPr lang="ru-RU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3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Вичугу.</a:t>
            </a:r>
            <a:endParaRPr lang="ru-RU" sz="3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791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>
</file>

<file path=ppt/slides/slide7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20080"/>
          </a:xfrm>
        </p:spPr>
        <p:txBody>
          <a:bodyPr/>
          <a:lstStyle/>
          <a:p>
            <a:r>
              <a:rPr lang="ru-RU" sz="4000" smtClean="0"/>
              <a:t>Микрорайон Дружба</a:t>
            </a:r>
            <a:endParaRPr lang="ru-RU" sz="400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1628800"/>
            <a:ext cx="8208912" cy="4680520"/>
          </a:xfrm>
        </p:spPr>
      </p:pic>
    </p:spTree>
    <p:extLst>
      <p:ext uri="{BB962C8B-B14F-4D97-AF65-F5344CB8AC3E}">
        <p14:creationId xmlns:p14="http://schemas.microsoft.com/office/powerpoint/2010/main" val="681438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>
</file>

<file path=ppt/slides/slide7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020015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>
</file>

<file path=ppt/slides/slide7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8229600" cy="692696"/>
          </a:xfrm>
        </p:spPr>
        <p:txBody>
          <a:bodyPr/>
          <a:lstStyle/>
          <a:p>
            <a:r>
              <a:rPr lang="ru-RU" sz="3200" smtClean="0"/>
              <a:t>Улица Советская</a:t>
            </a:r>
            <a:endParaRPr lang="ru-RU" sz="320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600200"/>
            <a:ext cx="7848872" cy="4525963"/>
          </a:xfrm>
        </p:spPr>
      </p:pic>
    </p:spTree>
    <p:extLst>
      <p:ext uri="{BB962C8B-B14F-4D97-AF65-F5344CB8AC3E}">
        <p14:creationId xmlns:p14="http://schemas.microsoft.com/office/powerpoint/2010/main" val="2511691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>
</file>

<file path=ppt/slides/slide7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907504"/>
          </a:xfrm>
        </p:spPr>
        <p:txBody>
          <a:bodyPr/>
          <a:lstStyle/>
          <a:p>
            <a:r>
              <a:rPr lang="ru-RU" sz="4000" b="1" smtClean="0"/>
              <a:t>Микрорайон Дружба</a:t>
            </a:r>
            <a:endParaRPr lang="ru-RU" sz="4000" b="1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00200"/>
            <a:ext cx="8136903" cy="4997152"/>
          </a:xfrm>
        </p:spPr>
      </p:pic>
    </p:spTree>
    <p:extLst>
      <p:ext uri="{BB962C8B-B14F-4D97-AF65-F5344CB8AC3E}">
        <p14:creationId xmlns:p14="http://schemas.microsoft.com/office/powerpoint/2010/main" val="897214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>
</file>

<file path=ppt/slides/slide7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936104"/>
          </a:xfrm>
        </p:spPr>
        <p:txBody>
          <a:bodyPr/>
          <a:lstStyle/>
          <a:p>
            <a:r>
              <a:rPr lang="ru-RU" sz="4000" smtClean="0"/>
              <a:t>Микрорайон Дружба</a:t>
            </a:r>
            <a:endParaRPr lang="ru-RU" sz="400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40768"/>
            <a:ext cx="7776864" cy="4785395"/>
          </a:xfrm>
        </p:spPr>
      </p:pic>
    </p:spTree>
    <p:extLst>
      <p:ext uri="{BB962C8B-B14F-4D97-AF65-F5344CB8AC3E}">
        <p14:creationId xmlns:p14="http://schemas.microsoft.com/office/powerpoint/2010/main" val="897214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>
</file>

<file path=ppt/slides/slide7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60648"/>
            <a:ext cx="6851848" cy="464096"/>
          </a:xfrm>
        </p:spPr>
        <p:txBody>
          <a:bodyPr/>
          <a:lstStyle/>
          <a:p>
            <a:r>
              <a:rPr lang="ru-RU" b="1" smtClean="0">
                <a:solidFill>
                  <a:srgbClr val="FFFF00"/>
                </a:solidFill>
              </a:rPr>
              <a:t>Осенняя выставка  «Веселый огород»</a:t>
            </a:r>
            <a:endParaRPr lang="ru-RU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898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>
</file>

<file path=ppt/slides/slide7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0">
          <a:blip r:embed="rId3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55576" y="188640"/>
            <a:ext cx="7776864" cy="6048672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ru-RU" sz="2800" b="1" smtClean="0">
                <a:solidFill>
                  <a:schemeClr val="bg1"/>
                </a:solidFill>
                <a:latin typeface="Segoe Script" panose="020b0504020000000003" pitchFamily="34" charset="0"/>
              </a:rPr>
              <a:t>       </a:t>
            </a:r>
            <a:r>
              <a:rPr lang="ru-RU" sz="3200" b="1" smtClean="0">
                <a:solidFill>
                  <a:schemeClr val="bg1"/>
                </a:solidFill>
                <a:latin typeface="Segoe Script" panose="020b0504020000000003" pitchFamily="34" charset="0"/>
              </a:rPr>
              <a:t>Место, где родился и вырос человек, самое дорогое на земле. Оно дает ему силы, служит</a:t>
            </a:r>
            <a:br>
              <a:rPr lang="ru-RU" sz="3200" b="1" smtClean="0">
                <a:solidFill>
                  <a:schemeClr val="bg1"/>
                </a:solidFill>
                <a:latin typeface="Segoe Script" panose="020b0504020000000003" pitchFamily="34" charset="0"/>
              </a:rPr>
            </a:br>
            <a:r>
              <a:rPr lang="ru-RU" sz="3200" b="1" smtClean="0">
                <a:solidFill>
                  <a:schemeClr val="bg1"/>
                </a:solidFill>
                <a:latin typeface="Segoe Script" panose="020b0504020000000003" pitchFamily="34" charset="0"/>
              </a:rPr>
              <a:t> источником   вдохновения.</a:t>
            </a:r>
            <a:br>
              <a:rPr lang="ru-RU" sz="3200" b="1" smtClean="0">
                <a:solidFill>
                  <a:schemeClr val="bg1"/>
                </a:solidFill>
                <a:latin typeface="Segoe Script" panose="020b0504020000000003" pitchFamily="34" charset="0"/>
              </a:rPr>
            </a:br>
            <a:r>
              <a:rPr lang="ru-RU" sz="3200" b="1" smtClean="0">
                <a:solidFill>
                  <a:schemeClr val="bg1"/>
                </a:solidFill>
                <a:latin typeface="Segoe Script" panose="020b0504020000000003" pitchFamily="34" charset="0"/>
              </a:rPr>
              <a:t>          Любовь к малой родине объединяет людей разных поколений, они ощущают себя членами одной большой  семьи. </a:t>
            </a:r>
            <a:br>
              <a:rPr lang="ru-RU" sz="3200" b="1" smtClean="0">
                <a:solidFill>
                  <a:schemeClr val="bg1"/>
                </a:solidFill>
                <a:latin typeface="Segoe Script" panose="020b0504020000000003" pitchFamily="34" charset="0"/>
              </a:rPr>
            </a:br>
            <a:r>
              <a:rPr lang="ru-RU" sz="3200" b="1">
                <a:solidFill>
                  <a:schemeClr val="bg1"/>
                </a:solidFill>
                <a:latin typeface="Segoe Script" panose="020b0504020000000003" pitchFamily="34" charset="0"/>
              </a:rPr>
              <a:t> </a:t>
            </a:r>
            <a:r>
              <a:rPr lang="ru-RU" sz="3200" b="1" smtClean="0">
                <a:solidFill>
                  <a:schemeClr val="bg1"/>
                </a:solidFill>
                <a:latin typeface="Segoe Script" panose="020b0504020000000003" pitchFamily="34" charset="0"/>
              </a:rPr>
              <a:t>               И слагается история городов, сел и деревень, а в итоге всей нашей необъятной  Родины</a:t>
            </a:r>
            <a:r>
              <a:rPr lang="ru-RU" sz="3200" b="1" smtClean="0">
                <a:solidFill>
                  <a:schemeClr val="bg1"/>
                </a:solidFill>
                <a:latin typeface="Calibri Light" panose="020f0302020204030204" pitchFamily="34" charset="0"/>
              </a:rPr>
              <a:t>.</a:t>
            </a:r>
            <a:endParaRPr lang="ru-RU" sz="3200" b="1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816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404664" y="-1107281"/>
            <a:ext cx="4792663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604867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3200" b="1" smtClean="0">
                <a:solidFill>
                  <a:srgbClr val="2F58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ea typeface="+mj-ea"/>
                <a:cs typeface="+mj-cs"/>
              </a:rPr>
              <a:t>         После </a:t>
            </a:r>
            <a:r>
              <a:rPr lang="ru-RU" sz="3200" b="1">
                <a:solidFill>
                  <a:srgbClr val="2F58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ea typeface="+mj-ea"/>
                <a:cs typeface="+mj-cs"/>
              </a:rPr>
              <a:t>революции в 1932 году началась сплошная коллективизация. В каждом селе был свой колхоз. В</a:t>
            </a:r>
            <a:r>
              <a:rPr lang="ru-RU" sz="3200" b="1" smtClean="0">
                <a:solidFill>
                  <a:srgbClr val="2F58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ea typeface="+mj-ea"/>
                <a:cs typeface="+mj-cs"/>
              </a:rPr>
              <a:t> селе Новое  </a:t>
            </a:r>
            <a:r>
              <a:rPr lang="ru-RU" sz="3200" b="1">
                <a:solidFill>
                  <a:srgbClr val="2F58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ea typeface="+mj-ea"/>
                <a:cs typeface="+mj-cs"/>
              </a:rPr>
              <a:t>колхоз назывался «Путь к коммунизму». Затем  колхозы стали объединяться. В наш входило 4 деревни (Режево, Григорево, Михалёво и Новое). Назывался он «Имени Кирова</a:t>
            </a:r>
            <a:r>
              <a:rPr lang="ru-RU" sz="3200" b="1" smtClean="0">
                <a:solidFill>
                  <a:srgbClr val="2F58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ea typeface="+mj-ea"/>
                <a:cs typeface="+mj-cs"/>
              </a:rPr>
              <a:t>». </a:t>
            </a:r>
            <a:r>
              <a:rPr lang="ru-RU" sz="3200" b="1">
                <a:solidFill>
                  <a:srgbClr val="2F58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ea typeface="+mj-ea"/>
                <a:cs typeface="+mj-cs"/>
              </a:rPr>
              <a:t>В 1960 году произошло ещё объединение. Центр колхоза перенесли в д. Парушево.  Колхоз стал называться «Красный Пахарь». </a:t>
            </a:r>
            <a:endParaRPr lang="ru-RU" sz="3200"/>
          </a:p>
        </p:txBody>
      </p:sp>
    </p:spTree>
    <p:extLst>
      <p:ext uri="{BB962C8B-B14F-4D97-AF65-F5344CB8AC3E}">
        <p14:creationId xmlns:p14="http://schemas.microsoft.com/office/powerpoint/2010/main" val="518630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116632" y="-1179513"/>
            <a:ext cx="4792663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/>
          <a:lstStyle/>
          <a:p>
            <a:r>
              <a:rPr lang="ru-RU" sz="3600" smtClean="0"/>
              <a:t>Село Новое</a:t>
            </a:r>
            <a:endParaRPr lang="ru-RU" sz="360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9" y="1268760"/>
            <a:ext cx="7128792" cy="4857403"/>
          </a:xfrm>
        </p:spPr>
      </p:pic>
    </p:spTree>
    <p:extLst>
      <p:ext uri="{BB962C8B-B14F-4D97-AF65-F5344CB8AC3E}">
        <p14:creationId xmlns:p14="http://schemas.microsoft.com/office/powerpoint/2010/main" val="996627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/>
</p:sld>
</file>

<file path=ppt/tags/tag1.xml><?xml version="1.0" encoding="utf-8"?>
<p:tagLst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_rels/theme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jpeg" /></Relationships>
</file>

<file path=ppt/theme/_rels/theme5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jpeg" /></Relationships>
</file>

<file path=ppt/theme/_rels/theme6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jpeg" /></Relationships>
</file>

<file path=ppt/theme/theme1.xml><?xml version="1.0" encoding="utf-8"?>
<a:theme xmlns:r="http://schemas.openxmlformats.org/officeDocument/2006/relationships"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Arial"/>
        <a:cs typeface="Arial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Arial"/>
        <a:cs typeface="Arial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</a:theme>
</file>

<file path=ppt/theme/theme10.xml><?xml version="1.0" encoding="utf-8"?>
<a:theme xmlns:r="http://schemas.openxmlformats.org/officeDocument/2006/relationships"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ppt/theme/theme2.xml><?xml version="1.0" encoding="utf-8"?>
<a:theme xmlns:r="http://schemas.openxmlformats.org/officeDocument/2006/relationships" xmlns:a="http://schemas.openxmlformats.org/drawingml/2006/main" name="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Текстура">
      <a:majorFont>
        <a:latin typeface="Tahoma"/>
        <a:ea typeface="Arial"/>
        <a:cs typeface="Arial"/>
      </a:majorFont>
      <a:minorFont>
        <a:latin typeface="Tahoma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r="http://schemas.openxmlformats.org/officeDocument/2006/relationships" xmlns:a="http://schemas.openxmlformats.org/drawingml/2006/main" name="1_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Текстура">
      <a:majorFont>
        <a:latin typeface="Tahoma"/>
        <a:ea typeface="Arial"/>
        <a:cs typeface="Arial"/>
      </a:majorFont>
      <a:minorFont>
        <a:latin typeface="Tahoma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r="http://schemas.openxmlformats.org/officeDocument/2006/relationships" xmlns:a="http://schemas.openxmlformats.org/drawingml/2006/main" name="2_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Текстура">
      <a:majorFont>
        <a:latin typeface="Tahoma"/>
        <a:ea typeface="Arial"/>
        <a:cs typeface="Arial"/>
      </a:majorFont>
      <a:minorFont>
        <a:latin typeface="Tahoma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r="http://schemas.openxmlformats.org/officeDocument/2006/relationships" xmlns:a="http://schemas.openxmlformats.org/drawingml/2006/main" name="2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Arial"/>
        <a:cs typeface="Arial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Arial"/>
        <a:cs typeface="Arial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</a:theme>
</file>

<file path=ppt/theme/theme6.xml><?xml version="1.0" encoding="utf-8"?>
<a:theme xmlns:r="http://schemas.openxmlformats.org/officeDocument/2006/relationships" xmlns:a="http://schemas.openxmlformats.org/drawingml/2006/main" name="11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Arial"/>
        <a:cs typeface="Arial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Arial"/>
        <a:cs typeface="Arial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</a:theme>
</file>

<file path=ppt/theme/theme7.xml><?xml version="1.0" encoding="utf-8"?>
<a:theme xmlns:r="http://schemas.openxmlformats.org/officeDocument/2006/relationships" xmlns:a="http://schemas.openxmlformats.org/drawingml/2006/main" name="3_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Текстура">
      <a:majorFont>
        <a:latin typeface="Tahoma"/>
        <a:ea typeface="Arial"/>
        <a:cs typeface="Arial"/>
      </a:majorFont>
      <a:minorFont>
        <a:latin typeface="Tahoma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r="http://schemas.openxmlformats.org/officeDocument/2006/relationships" xmlns:a="http://schemas.openxmlformats.org/drawingml/2006/main" name="4_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Текстура">
      <a:majorFont>
        <a:latin typeface="Tahoma"/>
        <a:ea typeface="Arial"/>
        <a:cs typeface="Arial"/>
      </a:majorFont>
      <a:minorFont>
        <a:latin typeface="Tahoma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r="http://schemas.openxmlformats.org/officeDocument/2006/relationships" xmlns:a="http://schemas.openxmlformats.org/drawingml/2006/main" name="5_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Текстура">
      <a:majorFont>
        <a:latin typeface="Tahoma"/>
        <a:ea typeface="Arial"/>
        <a:cs typeface="Arial"/>
      </a:majorFont>
      <a:minorFont>
        <a:latin typeface="Tahoma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:vt="http://schemas.openxmlformats.org/officeDocument/2006/docPropsVTypes" xmlns="http://schemas.openxmlformats.org/officeDocument/2006/extended-properties">
  <Template>Executive</Template>
  <Company>SPecialiST RePack</Company>
  <PresentationFormat>On-screen Show (4:3)</PresentationFormat>
  <Paragraphs>79</Paragraphs>
  <Slides>76</Slides>
  <Notes>2</Notes>
  <TotalTime>1702</TotalTime>
  <HiddenSlides>0</HiddenSlides>
  <MMClips>0</MMClips>
  <ScaleCrop>0</ScaleCrop>
  <HeadingPairs>
    <vt:vector baseType="variant" size="6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baseType="lpstr" size="89">
      <vt:lpstr>Arial</vt:lpstr>
      <vt:lpstr>Century Gothic</vt:lpstr>
      <vt:lpstr>Palatino Linotype</vt:lpstr>
      <vt:lpstr>Courier New</vt:lpstr>
      <vt:lpstr>Tahoma</vt:lpstr>
      <vt:lpstr>Wingdings</vt:lpstr>
      <vt:lpstr>Calibri</vt:lpstr>
      <vt:lpstr>Monotype Corsiva</vt:lpstr>
      <vt:lpstr>Times New Roman</vt:lpstr>
      <vt:lpstr>Bookman Old Style</vt:lpstr>
      <vt:lpstr>Segoe Script</vt:lpstr>
      <vt:lpstr>Calibri Light</vt:lpstr>
      <vt:lpstr>Исполнительная</vt:lpstr>
      <vt:lpstr> Достопримечательности села Новое</vt:lpstr>
      <vt:lpstr>PowerPoint Presentation</vt:lpstr>
      <vt:lpstr>  Село Новое является административным центром Новского сельского поселения Приволжского муниципального района Ивановской области</vt:lpstr>
      <vt:lpstr>Село Новое имеет богатую историю  образования, преобразования, развития.Историческая справка (из архива  Костромской губернии, VI части родословных книг Костромской губернии)</vt:lpstr>
      <vt:lpstr>PowerPoint Presentation</vt:lpstr>
      <vt:lpstr> Благовещенская церковь</vt:lpstr>
      <vt:lpstr>Из архивных сведений музея Новского сельского поселения, записанных  со слов местных жителей, известно , что село состояло из двух частей, разделенных прудом. В селе была пожарная дружина. Пожарный сарай и средства тушения приобрёл Пазухин И.И. На тот момент были: начальная школа, изба-читальня,  торговая лавка и питейные заведения.  В селе останавливались на ночлег  торговые люди, следовавшие из Плеса.в Вичугу.</vt:lpstr>
      <vt:lpstr>PowerPoint Presentation</vt:lpstr>
      <vt:lpstr>Село Новое</vt:lpstr>
      <vt:lpstr>Магазин разделял село на две части</vt:lpstr>
      <vt:lpstr>Дом семьи Громовых</vt:lpstr>
      <vt:lpstr>О селе Новом из книги Г.С. Лисина «История сел и церквей Приволжского района». ОАО « Издательство «Иваново»», 2013 г. </vt:lpstr>
      <vt:lpstr>PowerPoint Presentation</vt:lpstr>
      <vt:lpstr>PowerPoint Presentation</vt:lpstr>
      <vt:lpstr>Современный вид село приобрело в результате строительства центральной усадьбы совхоза «Узбекистан», начатого в 1975 году посланцами Узбекской ССР в рамках выполнения Постановления ЦК КПСС и Совета Министров СССР по освоению нечерноземной зоны РСФСР..</vt:lpstr>
      <vt:lpstr>PowerPoint Presentation</vt:lpstr>
      <vt:lpstr>Москва. Посланцы 19 съезда ВЛКСМ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Строительство коттеджей на улице  Советская</vt:lpstr>
      <vt:lpstr>Открыта совхозная столовая - ошхона «Лола»</vt:lpstr>
      <vt:lpstr>Открытие Новской средней школы в 1982 году, справа -директор школы , рядом с ней инженер ПМК-21,крайний слева – директор совхоза «Узбекистан»  </vt:lpstr>
      <vt:lpstr>На открытии школы</vt:lpstr>
      <vt:lpstr>        К 1988 году село Новое приобрело вид современного благоустроенного сельского населенного пункта, но строительство центральной усадьбы совхоза «Узбекистан» еще было не завершено. В связи с распадом СССР план строительства в полном объеме не был выполнен. Совхоз «Узбекистан» прекратил свое существование. </vt:lpstr>
      <vt:lpstr>О том, что с. Новое было построено посланцами республики Узбекистан,  напоминает то, что фасады большинства зданий в селе  отделаны узбекскими узорами и мозаикой, напоминающими шелковую ткань – сузани,что придает селу неповторимый восточный колорит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Видео, фото материалы о всех событиях из истории села и близлежащих деревень бережно сохраняются в музее Новского ДК</vt:lpstr>
      <vt:lpstr>PowerPoint Presentation</vt:lpstr>
      <vt:lpstr>Статистика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Здание бывшего детского сада «Теремок», бывшего центра ЦСО</vt:lpstr>
      <vt:lpstr>PowerPoint Presentation</vt:lpstr>
      <vt:lpstr>История села продолжается.</vt:lpstr>
      <vt:lpstr>Детская площадка</vt:lpstr>
      <vt:lpstr>PowerPoint Presentation</vt:lpstr>
      <vt:lpstr>Спортивная площадка</vt:lpstr>
      <vt:lpstr>PowerPoint Presentation</vt:lpstr>
      <vt:lpstr>Спортивный кружок в Доме культуры</vt:lpstr>
      <vt:lpstr>Хоккейная площадка</vt:lpstr>
      <vt:lpstr>PowerPoint Presentation</vt:lpstr>
      <vt:lpstr>Обелиск «Вечная память героям»</vt:lpstr>
      <vt:lpstr>PowerPoint Presentation</vt:lpstr>
      <vt:lpstr>Дом культуры</vt:lpstr>
      <vt:lpstr>Вокальная группа Новского ДК.</vt:lpstr>
      <vt:lpstr>Митинг у обелиска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Микрорайон Дружба</vt:lpstr>
      <vt:lpstr>PowerPoint Presentation</vt:lpstr>
      <vt:lpstr>Улица Советская</vt:lpstr>
      <vt:lpstr>Микрорайон Дружба</vt:lpstr>
      <vt:lpstr>Микрорайон Дружба</vt:lpstr>
      <vt:lpstr>Осенняя выставка  «Веселый огород»</vt:lpstr>
      <vt:lpstr>       Место, где родился и вырос человек, самое дорогое на земле. Оно дает ему силы, служит источником   вдохновения.          Любовь к малой родине объединяет людей разных поколений, они ощущают себя членами одной большой  семьи.                 И слагается история городов, сел и деревень, а в итоге всей нашей необъятной  Родины.</vt:lpstr>
    </vt:vector>
  </TitlesOfParts>
  <LinksUpToDate>0</LinksUpToDate>
  <SharedDoc>0</SharedDoc>
  <HyperlinksChanged>0</HyperlinksChanged>
  <Application>Aspose.Slides for .NET</Application>
  <AppVersion>19.1200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Деревня с богатой историей</dc:title>
  <dc:creator>user123</dc:creator>
  <cp:lastModifiedBy>user123</cp:lastModifiedBy>
  <cp:revision>113</cp:revision>
  <dcterms:created xsi:type="dcterms:W3CDTF">2019-05-27T06:04:23Z</dcterms:created>
  <dcterms:modified xsi:type="dcterms:W3CDTF">2024-01-29T11:11:36Z</dcterms:modified>
</cp:coreProperties>
</file>