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0" r:id="rId16"/>
    <p:sldId id="272" r:id="rId17"/>
    <p:sldId id="273" r:id="rId18"/>
    <p:sldId id="274" r:id="rId19"/>
    <p:sldId id="279" r:id="rId20"/>
    <p:sldId id="275" r:id="rId21"/>
    <p:sldId id="277" r:id="rId22"/>
    <p:sldId id="278" r:id="rId23"/>
    <p:sldId id="280" r:id="rId24"/>
    <p:sldId id="281" r:id="rId25"/>
    <p:sldId id="284" r:id="rId26"/>
    <p:sldId id="286" r:id="rId27"/>
    <p:sldId id="287" r:id="rId28"/>
    <p:sldId id="282" r:id="rId29"/>
    <p:sldId id="283"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29" autoAdjust="0"/>
  </p:normalViewPr>
  <p:slideViewPr>
    <p:cSldViewPr>
      <p:cViewPr varScale="1">
        <p:scale>
          <a:sx n="84" d="100"/>
          <a:sy n="84" d="100"/>
        </p:scale>
        <p:origin x="-15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A4C79-5ED1-4DAD-90EB-9B8EC6A42A78}" type="datetimeFigureOut">
              <a:rPr lang="ru-RU" smtClean="0"/>
              <a:pPr/>
              <a:t>31.10.2014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A418AA-48E1-4AB7-BC54-E2C0A418E31F}" type="slidenum">
              <a:rPr lang="ru-RU" smtClean="0"/>
              <a:pPr/>
              <a:t>‹#›</a:t>
            </a:fld>
            <a:endParaRPr lang="ru-RU"/>
          </a:p>
        </p:txBody>
      </p:sp>
    </p:spTree>
    <p:extLst>
      <p:ext uri="{BB962C8B-B14F-4D97-AF65-F5344CB8AC3E}">
        <p14:creationId xmlns:p14="http://schemas.microsoft.com/office/powerpoint/2010/main" val="3441787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0A418AA-48E1-4AB7-BC54-E2C0A418E31F}" type="slidenum">
              <a:rPr lang="ru-RU" smtClean="0"/>
              <a:pPr/>
              <a:t>13</a:t>
            </a:fld>
            <a:endParaRPr lang="ru-RU"/>
          </a:p>
        </p:txBody>
      </p:sp>
    </p:spTree>
    <p:extLst>
      <p:ext uri="{BB962C8B-B14F-4D97-AF65-F5344CB8AC3E}">
        <p14:creationId xmlns:p14="http://schemas.microsoft.com/office/powerpoint/2010/main" val="53545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0A418AA-48E1-4AB7-BC54-E2C0A418E31F}" type="slidenum">
              <a:rPr lang="ru-RU" smtClean="0"/>
              <a:pPr/>
              <a:t>18</a:t>
            </a:fld>
            <a:endParaRPr lang="ru-RU"/>
          </a:p>
        </p:txBody>
      </p:sp>
    </p:spTree>
    <p:extLst>
      <p:ext uri="{BB962C8B-B14F-4D97-AF65-F5344CB8AC3E}">
        <p14:creationId xmlns:p14="http://schemas.microsoft.com/office/powerpoint/2010/main" val="60684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31.10.2014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31.10.2014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31.10.2014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31.10.2014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31.10.2014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31.10.2014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31.10.2014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31.10.2014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31.10.2014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31.10.2014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31.10.2014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31.10.2014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14571" y="4221088"/>
            <a:ext cx="6400800" cy="1232332"/>
          </a:xfrm>
        </p:spPr>
        <p:txBody>
          <a:bodyPr>
            <a:normAutofit fontScale="85000" lnSpcReduction="20000"/>
          </a:bodyPr>
          <a:lstStyle/>
          <a:p>
            <a:pPr algn="ctr"/>
            <a:r>
              <a:rPr lang="ru-RU" b="1" dirty="0" smtClean="0"/>
              <a:t>Проект </a:t>
            </a:r>
            <a:r>
              <a:rPr lang="x-none" b="1" dirty="0" smtClean="0"/>
              <a:t> бюджет</a:t>
            </a:r>
            <a:r>
              <a:rPr lang="ru-RU" b="1" dirty="0" smtClean="0"/>
              <a:t>а</a:t>
            </a:r>
            <a:r>
              <a:rPr lang="x-none" b="1" smtClean="0"/>
              <a:t> </a:t>
            </a:r>
            <a:r>
              <a:rPr lang="ru-RU" b="1" dirty="0" err="1" smtClean="0"/>
              <a:t>Новского</a:t>
            </a:r>
            <a:r>
              <a:rPr lang="x-none" b="1" smtClean="0"/>
              <a:t> </a:t>
            </a:r>
            <a:r>
              <a:rPr lang="x-none" b="1" dirty="0"/>
              <a:t>сельского </a:t>
            </a:r>
            <a:r>
              <a:rPr lang="x-none" b="1" dirty="0" smtClean="0"/>
              <a:t>поселения</a:t>
            </a:r>
            <a:r>
              <a:rPr lang="ru-RU" b="1" dirty="0" smtClean="0"/>
              <a:t> Приволжского муниципального района</a:t>
            </a:r>
            <a:endParaRPr lang="ru-RU" dirty="0"/>
          </a:p>
          <a:p>
            <a:pPr algn="ctr"/>
            <a:r>
              <a:rPr lang="x-none" b="1" dirty="0"/>
              <a:t> на </a:t>
            </a:r>
            <a:r>
              <a:rPr lang="x-none" b="1" dirty="0" smtClean="0"/>
              <a:t>201</a:t>
            </a:r>
            <a:r>
              <a:rPr lang="ru-RU" b="1" dirty="0" smtClean="0"/>
              <a:t>5</a:t>
            </a:r>
            <a:r>
              <a:rPr lang="x-none" b="1" dirty="0" smtClean="0"/>
              <a:t> </a:t>
            </a:r>
            <a:r>
              <a:rPr lang="x-none" b="1" dirty="0"/>
              <a:t>год и </a:t>
            </a:r>
            <a:r>
              <a:rPr lang="ru-RU" b="1" dirty="0" smtClean="0"/>
              <a:t>на </a:t>
            </a:r>
            <a:r>
              <a:rPr lang="x-none" b="1" dirty="0" smtClean="0"/>
              <a:t>плановый </a:t>
            </a:r>
            <a:r>
              <a:rPr lang="x-none" b="1" dirty="0"/>
              <a:t>период </a:t>
            </a:r>
            <a:r>
              <a:rPr lang="x-none" b="1" dirty="0" smtClean="0"/>
              <a:t>201</a:t>
            </a:r>
            <a:r>
              <a:rPr lang="ru-RU" b="1" dirty="0" smtClean="0"/>
              <a:t>6</a:t>
            </a:r>
            <a:r>
              <a:rPr lang="x-none" b="1" dirty="0" smtClean="0"/>
              <a:t>-201</a:t>
            </a:r>
            <a:r>
              <a:rPr lang="ru-RU" b="1" dirty="0" smtClean="0"/>
              <a:t>7</a:t>
            </a:r>
            <a:r>
              <a:rPr lang="x-none" b="1" dirty="0" smtClean="0"/>
              <a:t> год</a:t>
            </a:r>
            <a:r>
              <a:rPr lang="ru-RU" b="1" dirty="0" smtClean="0"/>
              <a:t>ы</a:t>
            </a:r>
            <a:r>
              <a:rPr lang="x-none" b="1" dirty="0" smtClean="0"/>
              <a:t>» </a:t>
            </a:r>
            <a:endParaRPr lang="ru-RU" dirty="0"/>
          </a:p>
          <a:p>
            <a:endParaRPr lang="ru-RU"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935" y="1966615"/>
            <a:ext cx="288607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2315" y="908720"/>
            <a:ext cx="746531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Бюджет для граждан</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136782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188640"/>
            <a:ext cx="8784976" cy="6192688"/>
          </a:xfrm>
        </p:spPr>
        <p:txBody>
          <a:bodyPr>
            <a:normAutofit/>
          </a:bodyPr>
          <a:lstStyle/>
          <a:p>
            <a:pPr algn="just"/>
            <a:endParaRPr lang="ru-RU" sz="1500" dirty="0" smtClean="0">
              <a:solidFill>
                <a:schemeClr val="tx1"/>
              </a:solidFill>
              <a:latin typeface="Times New Roman" panose="02020603050405020304" pitchFamily="18" charset="0"/>
              <a:cs typeface="Times New Roman" panose="02020603050405020304" pitchFamily="18" charset="0"/>
            </a:endParaRPr>
          </a:p>
          <a:p>
            <a:pPr algn="just"/>
            <a:r>
              <a:rPr lang="ru-RU" sz="1500" dirty="0">
                <a:solidFill>
                  <a:schemeClr val="tx1"/>
                </a:solidFill>
                <a:latin typeface="Times New Roman" panose="02020603050405020304" pitchFamily="18" charset="0"/>
                <a:cs typeface="Times New Roman" panose="02020603050405020304" pitchFamily="18" charset="0"/>
              </a:rPr>
              <a:t> </a:t>
            </a:r>
            <a:r>
              <a:rPr lang="ru-RU" sz="1500" dirty="0" smtClean="0">
                <a:solidFill>
                  <a:schemeClr val="tx1"/>
                </a:solidFill>
                <a:latin typeface="Times New Roman" panose="02020603050405020304" pitchFamily="18" charset="0"/>
                <a:cs typeface="Times New Roman" panose="02020603050405020304" pitchFamily="18" charset="0"/>
              </a:rPr>
              <a:t>                  </a:t>
            </a:r>
            <a:r>
              <a:rPr lang="ru-RU" sz="1600" b="1" dirty="0" smtClean="0">
                <a:solidFill>
                  <a:schemeClr val="tx1"/>
                </a:solidFill>
                <a:latin typeface="Times New Roman" panose="02020603050405020304" pitchFamily="18" charset="0"/>
                <a:cs typeface="Times New Roman" panose="02020603050405020304" pitchFamily="18" charset="0"/>
              </a:rPr>
              <a:t>Правовые основания для формирования и реализации с 1 января 2015 года муниципальных программ были установлены Бюджетным кодексом Российской Федерации и Решением Совета депутатов </a:t>
            </a:r>
            <a:r>
              <a:rPr lang="ru-RU" sz="1600" b="1" dirty="0" err="1" smtClean="0">
                <a:solidFill>
                  <a:schemeClr val="tx1"/>
                </a:solidFill>
                <a:latin typeface="Times New Roman" panose="02020603050405020304" pitchFamily="18" charset="0"/>
                <a:cs typeface="Times New Roman" panose="02020603050405020304" pitchFamily="18" charset="0"/>
              </a:rPr>
              <a:t>Новского</a:t>
            </a:r>
            <a:r>
              <a:rPr lang="ru-RU" sz="1600" b="1" dirty="0" smtClean="0">
                <a:solidFill>
                  <a:schemeClr val="tx1"/>
                </a:solidFill>
                <a:latin typeface="Times New Roman" panose="02020603050405020304" pitchFamily="18" charset="0"/>
                <a:cs typeface="Times New Roman" panose="02020603050405020304" pitchFamily="18" charset="0"/>
              </a:rPr>
              <a:t> сельского поселения от 24.12.2013 года № 54 «О внесении изменений в решение Совета депутатов </a:t>
            </a:r>
            <a:r>
              <a:rPr lang="ru-RU" sz="1600" b="1" dirty="0" err="1" smtClean="0">
                <a:solidFill>
                  <a:schemeClr val="tx1"/>
                </a:solidFill>
                <a:latin typeface="Times New Roman" panose="02020603050405020304" pitchFamily="18" charset="0"/>
                <a:cs typeface="Times New Roman" panose="02020603050405020304" pitchFamily="18" charset="0"/>
              </a:rPr>
              <a:t>Новского</a:t>
            </a:r>
            <a:r>
              <a:rPr lang="ru-RU" sz="1600" b="1" dirty="0" smtClean="0">
                <a:solidFill>
                  <a:schemeClr val="tx1"/>
                </a:solidFill>
                <a:latin typeface="Times New Roman" panose="02020603050405020304" pitchFamily="18" charset="0"/>
                <a:cs typeface="Times New Roman" panose="02020603050405020304" pitchFamily="18" charset="0"/>
              </a:rPr>
              <a:t> сельского поселения от 25.12.2011г № 60 «Об утверждении Положения о бюджетном процессе в </a:t>
            </a:r>
            <a:r>
              <a:rPr lang="ru-RU" sz="1600" b="1" dirty="0" err="1" smtClean="0">
                <a:solidFill>
                  <a:schemeClr val="tx1"/>
                </a:solidFill>
                <a:latin typeface="Times New Roman" panose="02020603050405020304" pitchFamily="18" charset="0"/>
                <a:cs typeface="Times New Roman" panose="02020603050405020304" pitchFamily="18" charset="0"/>
              </a:rPr>
              <a:t>Новском</a:t>
            </a:r>
            <a:r>
              <a:rPr lang="ru-RU" sz="1600" b="1" dirty="0" smtClean="0">
                <a:solidFill>
                  <a:schemeClr val="tx1"/>
                </a:solidFill>
                <a:latin typeface="Times New Roman" panose="02020603050405020304" pitchFamily="18" charset="0"/>
                <a:cs typeface="Times New Roman" panose="02020603050405020304" pitchFamily="18" charset="0"/>
              </a:rPr>
              <a:t>  сельском поселении».	</a:t>
            </a:r>
          </a:p>
          <a:p>
            <a:pPr algn="just"/>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smtClean="0">
                <a:solidFill>
                  <a:schemeClr val="tx1"/>
                </a:solidFill>
                <a:latin typeface="Times New Roman" panose="02020603050405020304" pitchFamily="18" charset="0"/>
                <a:cs typeface="Times New Roman" panose="02020603050405020304" pitchFamily="18" charset="0"/>
              </a:rPr>
              <a:t>                    В соответствии с постановлением Администрации </a:t>
            </a:r>
            <a:r>
              <a:rPr lang="ru-RU" sz="1600" b="1" dirty="0" err="1" smtClean="0">
                <a:solidFill>
                  <a:schemeClr val="tx1"/>
                </a:solidFill>
                <a:latin typeface="Times New Roman" panose="02020603050405020304" pitchFamily="18" charset="0"/>
                <a:cs typeface="Times New Roman" panose="02020603050405020304" pitchFamily="18" charset="0"/>
              </a:rPr>
              <a:t>Новского</a:t>
            </a:r>
            <a:r>
              <a:rPr lang="ru-RU" sz="1600" b="1" dirty="0" smtClean="0">
                <a:solidFill>
                  <a:schemeClr val="tx1"/>
                </a:solidFill>
                <a:latin typeface="Times New Roman" panose="02020603050405020304" pitchFamily="18" charset="0"/>
                <a:cs typeface="Times New Roman" panose="02020603050405020304" pitchFamily="18" charset="0"/>
              </a:rPr>
              <a:t> сельского поселения от 06.08.2014 года № 40-п «Об утверждении порядка разработки, реализации и оценки эффективности муниципальных программ </a:t>
            </a:r>
            <a:r>
              <a:rPr lang="ru-RU" sz="1600" b="1" dirty="0" err="1" smtClean="0">
                <a:solidFill>
                  <a:schemeClr val="tx1"/>
                </a:solidFill>
                <a:latin typeface="Times New Roman" panose="02020603050405020304" pitchFamily="18" charset="0"/>
                <a:cs typeface="Times New Roman" panose="02020603050405020304" pitchFamily="18" charset="0"/>
              </a:rPr>
              <a:t>Новского</a:t>
            </a:r>
            <a:r>
              <a:rPr lang="ru-RU" sz="1600" b="1" dirty="0" smtClean="0">
                <a:solidFill>
                  <a:schemeClr val="tx1"/>
                </a:solidFill>
                <a:latin typeface="Times New Roman" panose="02020603050405020304" pitchFamily="18" charset="0"/>
                <a:cs typeface="Times New Roman" panose="02020603050405020304" pitchFamily="18" charset="0"/>
              </a:rPr>
              <a:t> сельского поселения» и постановлением Администрации </a:t>
            </a:r>
            <a:r>
              <a:rPr lang="ru-RU" sz="1600" b="1" dirty="0" err="1" smtClean="0">
                <a:solidFill>
                  <a:schemeClr val="tx1"/>
                </a:solidFill>
                <a:latin typeface="Times New Roman" panose="02020603050405020304" pitchFamily="18" charset="0"/>
                <a:cs typeface="Times New Roman" panose="02020603050405020304" pitchFamily="18" charset="0"/>
              </a:rPr>
              <a:t>Новского</a:t>
            </a:r>
            <a:r>
              <a:rPr lang="ru-RU" sz="1600" b="1" dirty="0" smtClean="0">
                <a:solidFill>
                  <a:schemeClr val="tx1"/>
                </a:solidFill>
                <a:latin typeface="Times New Roman" panose="02020603050405020304" pitchFamily="18" charset="0"/>
                <a:cs typeface="Times New Roman" panose="02020603050405020304" pitchFamily="18" charset="0"/>
              </a:rPr>
              <a:t> сельского поселения от 18.08.2014 года № 44-п «Об утверждении Перечня муниципальных программ </a:t>
            </a:r>
            <a:r>
              <a:rPr lang="ru-RU" sz="1600" b="1" dirty="0" err="1" smtClean="0">
                <a:solidFill>
                  <a:schemeClr val="tx1"/>
                </a:solidFill>
                <a:latin typeface="Times New Roman" panose="02020603050405020304" pitchFamily="18" charset="0"/>
                <a:cs typeface="Times New Roman" panose="02020603050405020304" pitchFamily="18" charset="0"/>
              </a:rPr>
              <a:t>Новского</a:t>
            </a:r>
            <a:r>
              <a:rPr lang="ru-RU" sz="1600" b="1" dirty="0" smtClean="0">
                <a:solidFill>
                  <a:schemeClr val="tx1"/>
                </a:solidFill>
                <a:latin typeface="Times New Roman" panose="02020603050405020304" pitchFamily="18" charset="0"/>
                <a:cs typeface="Times New Roman" panose="02020603050405020304" pitchFamily="18" charset="0"/>
              </a:rPr>
              <a:t> сельского поселения на 2015-2017 годы» утверждена 1 муниципальная программа, включающая в себя 5 подпрограмм.</a:t>
            </a:r>
          </a:p>
          <a:p>
            <a:pPr algn="just"/>
            <a:r>
              <a:rPr lang="ru-RU" sz="1800" b="1" dirty="0" smtClean="0">
                <a:solidFill>
                  <a:schemeClr val="tx1"/>
                </a:solidFill>
                <a:latin typeface="Times New Roman" panose="02020603050405020304" pitchFamily="18" charset="0"/>
                <a:cs typeface="Times New Roman" panose="02020603050405020304" pitchFamily="18" charset="0"/>
              </a:rPr>
              <a:t>	</a:t>
            </a:r>
            <a:r>
              <a:rPr lang="ru-RU" sz="1600" b="1" dirty="0" smtClean="0">
                <a:solidFill>
                  <a:schemeClr val="tx1"/>
                </a:solidFill>
                <a:latin typeface="Times New Roman" panose="02020603050405020304" pitchFamily="18" charset="0"/>
                <a:cs typeface="Times New Roman" panose="02020603050405020304" pitchFamily="18" charset="0"/>
              </a:rPr>
              <a:t>Главной </a:t>
            </a:r>
            <a:r>
              <a:rPr lang="ru-RU" sz="1600" b="1" dirty="0">
                <a:solidFill>
                  <a:schemeClr val="tx1"/>
                </a:solidFill>
                <a:latin typeface="Times New Roman" panose="02020603050405020304" pitchFamily="18" charset="0"/>
                <a:cs typeface="Times New Roman" panose="02020603050405020304" pitchFamily="18" charset="0"/>
              </a:rPr>
              <a:t>идеологией бюджетной политики традиционно остается улучшение условий жизни и самочувствия жителей </a:t>
            </a:r>
            <a:r>
              <a:rPr lang="ru-RU" sz="1600" b="1" dirty="0" err="1" smtClean="0">
                <a:solidFill>
                  <a:schemeClr val="tx1"/>
                </a:solidFill>
                <a:latin typeface="Times New Roman" panose="02020603050405020304" pitchFamily="18" charset="0"/>
                <a:cs typeface="Times New Roman" panose="02020603050405020304" pitchFamily="18" charset="0"/>
              </a:rPr>
              <a:t>Новского</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a:solidFill>
                  <a:schemeClr val="tx1"/>
                </a:solidFill>
                <a:latin typeface="Times New Roman" panose="02020603050405020304" pitchFamily="18" charset="0"/>
                <a:cs typeface="Times New Roman" panose="02020603050405020304" pitchFamily="18" charset="0"/>
              </a:rPr>
              <a:t>сельского поселения, выполнение социальных обязательств перед гражданами, предоставление качественных муниципальных услуг на основе целей и задач, определенных указами Президента Российской Федерации и Стратегией социально-экономического развития </a:t>
            </a:r>
            <a:r>
              <a:rPr lang="ru-RU" sz="1600" b="1" dirty="0" smtClean="0">
                <a:solidFill>
                  <a:schemeClr val="tx1"/>
                </a:solidFill>
                <a:latin typeface="Times New Roman" panose="02020603050405020304" pitchFamily="18" charset="0"/>
                <a:cs typeface="Times New Roman" panose="02020603050405020304" pitchFamily="18" charset="0"/>
              </a:rPr>
              <a:t>Ивановской </a:t>
            </a:r>
            <a:r>
              <a:rPr lang="ru-RU" sz="1600" b="1" dirty="0">
                <a:solidFill>
                  <a:schemeClr val="tx1"/>
                </a:solidFill>
                <a:latin typeface="Times New Roman" panose="02020603050405020304" pitchFamily="18" charset="0"/>
                <a:cs typeface="Times New Roman" panose="02020603050405020304" pitchFamily="18" charset="0"/>
              </a:rPr>
              <a:t>области на период до 2020 года.</a:t>
            </a:r>
          </a:p>
          <a:p>
            <a:pPr algn="just"/>
            <a:r>
              <a:rPr lang="ru-RU" sz="1600" b="1" dirty="0" smtClean="0">
                <a:solidFill>
                  <a:schemeClr val="tx1"/>
                </a:solidFill>
                <a:latin typeface="Times New Roman" panose="02020603050405020304" pitchFamily="18" charset="0"/>
                <a:cs typeface="Times New Roman" panose="02020603050405020304" pitchFamily="18" charset="0"/>
              </a:rPr>
              <a:t>	Показатели </a:t>
            </a:r>
            <a:r>
              <a:rPr lang="ru-RU" sz="1600" b="1" dirty="0">
                <a:solidFill>
                  <a:schemeClr val="tx1"/>
                </a:solidFill>
                <a:latin typeface="Times New Roman" panose="02020603050405020304" pitchFamily="18" charset="0"/>
                <a:cs typeface="Times New Roman" panose="02020603050405020304" pitchFamily="18" charset="0"/>
              </a:rPr>
              <a:t>бюджета </a:t>
            </a:r>
            <a:r>
              <a:rPr lang="ru-RU" sz="1600" b="1" dirty="0" err="1" smtClean="0">
                <a:solidFill>
                  <a:schemeClr val="tx1"/>
                </a:solidFill>
                <a:latin typeface="Times New Roman" panose="02020603050405020304" pitchFamily="18" charset="0"/>
                <a:cs typeface="Times New Roman" panose="02020603050405020304" pitchFamily="18" charset="0"/>
              </a:rPr>
              <a:t>Новского</a:t>
            </a:r>
            <a:r>
              <a:rPr lang="ru-RU" sz="1600" b="1" dirty="0" smtClean="0">
                <a:solidFill>
                  <a:schemeClr val="tx1"/>
                </a:solidFill>
                <a:latin typeface="Times New Roman" panose="02020603050405020304" pitchFamily="18" charset="0"/>
                <a:cs typeface="Times New Roman" panose="02020603050405020304" pitchFamily="18" charset="0"/>
              </a:rPr>
              <a:t> сельского поселения Приволжского муниципального </a:t>
            </a:r>
            <a:r>
              <a:rPr lang="ru-RU" sz="1600" b="1" dirty="0">
                <a:solidFill>
                  <a:schemeClr val="tx1"/>
                </a:solidFill>
                <a:latin typeface="Times New Roman" panose="02020603050405020304" pitchFamily="18" charset="0"/>
                <a:cs typeface="Times New Roman" panose="02020603050405020304" pitchFamily="18" charset="0"/>
              </a:rPr>
              <a:t>района представлены в решении о бюджете в соответствии с бюджетной классификацией.</a:t>
            </a:r>
            <a:endParaRPr lang="ru-RU" sz="1600" b="1" dirty="0" smtClean="0">
              <a:solidFill>
                <a:schemeClr val="tx1"/>
              </a:solidFill>
              <a:latin typeface="Times New Roman" panose="02020603050405020304" pitchFamily="18" charset="0"/>
              <a:cs typeface="Times New Roman" panose="02020603050405020304" pitchFamily="18" charset="0"/>
            </a:endParaRPr>
          </a:p>
          <a:p>
            <a:pPr algn="just"/>
            <a:endParaRPr lang="ru-RU"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371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755650" y="548680"/>
            <a:ext cx="7993063" cy="1512887"/>
          </a:xfrm>
          <a:prstGeom prst="rect">
            <a:avLst/>
          </a:prstGeom>
          <a:noFill/>
          <a:ln w="9525">
            <a:no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Clr>
                <a:schemeClr val="folHlink"/>
              </a:buClr>
              <a:buSzPct val="90000"/>
              <a:buFont typeface="Wingdings" pitchFamily="2" charset="2"/>
              <a:buNone/>
            </a:pPr>
            <a:r>
              <a:rPr lang="ru-RU" altLang="ru-RU" sz="1400" b="1" u="sng" dirty="0"/>
              <a:t>Бюджетная классификация Российской Федерации</a:t>
            </a:r>
            <a:r>
              <a:rPr lang="ru-RU" altLang="ru-RU" sz="1400" dirty="0"/>
              <a:t> – группировка доходов, </a:t>
            </a:r>
          </a:p>
          <a:p>
            <a:pPr algn="ctr" eaLnBrk="1" hangingPunct="1">
              <a:spcBef>
                <a:spcPct val="20000"/>
              </a:spcBef>
              <a:buClr>
                <a:schemeClr val="folHlink"/>
              </a:buClr>
              <a:buSzPct val="90000"/>
              <a:buFont typeface="Wingdings" pitchFamily="2" charset="2"/>
              <a:buNone/>
            </a:pPr>
            <a:r>
              <a:rPr lang="ru-RU" altLang="ru-RU" sz="1400" dirty="0"/>
              <a:t>расходов и источников финансирования дефицитов бюджетов бюджетной системы </a:t>
            </a:r>
          </a:p>
          <a:p>
            <a:pPr algn="ctr" eaLnBrk="1" hangingPunct="1">
              <a:spcBef>
                <a:spcPct val="20000"/>
              </a:spcBef>
              <a:buClr>
                <a:schemeClr val="folHlink"/>
              </a:buClr>
              <a:buSzPct val="90000"/>
              <a:buFont typeface="Wingdings" pitchFamily="2" charset="2"/>
              <a:buNone/>
            </a:pPr>
            <a:r>
              <a:rPr lang="ru-RU" altLang="ru-RU" sz="1400" dirty="0"/>
              <a:t>Российской Федерации, используемая для составления и исполнения бюджетов,</a:t>
            </a:r>
          </a:p>
          <a:p>
            <a:pPr algn="ctr" eaLnBrk="1" hangingPunct="1">
              <a:spcBef>
                <a:spcPct val="20000"/>
              </a:spcBef>
              <a:buClr>
                <a:schemeClr val="folHlink"/>
              </a:buClr>
              <a:buSzPct val="90000"/>
              <a:buFont typeface="Wingdings" pitchFamily="2" charset="2"/>
              <a:buNone/>
            </a:pPr>
            <a:r>
              <a:rPr lang="ru-RU" altLang="ru-RU" sz="1400" dirty="0"/>
              <a:t> составления бюджетной отчётности, обеспечивающей сопоставимость показателей бюджетов</a:t>
            </a:r>
          </a:p>
          <a:p>
            <a:pPr algn="ctr" eaLnBrk="1" hangingPunct="1">
              <a:spcBef>
                <a:spcPct val="20000"/>
              </a:spcBef>
              <a:buClr>
                <a:schemeClr val="folHlink"/>
              </a:buClr>
              <a:buSzPct val="90000"/>
              <a:buFont typeface="Wingdings" pitchFamily="2" charset="2"/>
              <a:buNone/>
            </a:pPr>
            <a:r>
              <a:rPr lang="ru-RU" altLang="ru-RU" sz="1400" dirty="0"/>
              <a:t> бюджетной системы Российской Федерации (статья 18 Бюджетного Кодекса)</a:t>
            </a:r>
          </a:p>
          <a:p>
            <a:pPr algn="ctr" eaLnBrk="1" hangingPunct="1"/>
            <a:endParaRPr lang="ru-RU" altLang="ru-RU" sz="1400" dirty="0"/>
          </a:p>
        </p:txBody>
      </p:sp>
      <p:sp>
        <p:nvSpPr>
          <p:cNvPr id="3" name="Line 183"/>
          <p:cNvSpPr>
            <a:spLocks noChangeShapeType="1"/>
          </p:cNvSpPr>
          <p:nvPr/>
        </p:nvSpPr>
        <p:spPr bwMode="auto">
          <a:xfrm>
            <a:off x="2984500" y="22336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 name="Line 198"/>
          <p:cNvSpPr>
            <a:spLocks noChangeShapeType="1"/>
          </p:cNvSpPr>
          <p:nvPr/>
        </p:nvSpPr>
        <p:spPr bwMode="auto">
          <a:xfrm>
            <a:off x="4083050" y="22336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 name="Line 583"/>
          <p:cNvSpPr>
            <a:spLocks noChangeShapeType="1"/>
          </p:cNvSpPr>
          <p:nvPr/>
        </p:nvSpPr>
        <p:spPr bwMode="auto">
          <a:xfrm>
            <a:off x="2984500" y="3268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 name="Line 598"/>
          <p:cNvSpPr>
            <a:spLocks noChangeShapeType="1"/>
          </p:cNvSpPr>
          <p:nvPr/>
        </p:nvSpPr>
        <p:spPr bwMode="auto">
          <a:xfrm>
            <a:off x="4083050" y="3268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7" name="Group 1261"/>
          <p:cNvGraphicFramePr>
            <a:graphicFrameLocks/>
          </p:cNvGraphicFramePr>
          <p:nvPr>
            <p:extLst>
              <p:ext uri="{D42A27DB-BD31-4B8C-83A1-F6EECF244321}">
                <p14:modId xmlns:p14="http://schemas.microsoft.com/office/powerpoint/2010/main" val="323620633"/>
              </p:ext>
            </p:extLst>
          </p:nvPr>
        </p:nvGraphicFramePr>
        <p:xfrm>
          <a:off x="827881" y="2061567"/>
          <a:ext cx="7848600" cy="2160588"/>
        </p:xfrm>
        <a:graphic>
          <a:graphicData uri="http://schemas.openxmlformats.org/drawingml/2006/table">
            <a:tbl>
              <a:tblPr/>
              <a:tblGrid>
                <a:gridCol w="388937"/>
                <a:gridCol w="390525"/>
                <a:gridCol w="387350"/>
                <a:gridCol w="344488"/>
                <a:gridCol w="360362"/>
                <a:gridCol w="431800"/>
                <a:gridCol w="431800"/>
                <a:gridCol w="217488"/>
                <a:gridCol w="214312"/>
                <a:gridCol w="360363"/>
                <a:gridCol w="360362"/>
                <a:gridCol w="360363"/>
                <a:gridCol w="360362"/>
                <a:gridCol w="358775"/>
                <a:gridCol w="360363"/>
                <a:gridCol w="360362"/>
                <a:gridCol w="360363"/>
                <a:gridCol w="576262"/>
                <a:gridCol w="719138"/>
                <a:gridCol w="504825"/>
              </a:tblGrid>
              <a:tr h="620713">
                <a:tc gridSpan="20">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400" b="0" i="0" u="none" strike="noStrike" cap="none" normalizeH="0" baseline="0" dirty="0" smtClean="0">
                          <a:ln>
                            <a:noFill/>
                          </a:ln>
                          <a:solidFill>
                            <a:schemeClr val="tx1"/>
                          </a:solidFill>
                          <a:effectLst/>
                          <a:latin typeface="Arial" charset="0"/>
                          <a:cs typeface="Arial" charset="0"/>
                        </a:rPr>
                        <a:t>Структура 20-значного, единого для бюджетов бюджетной системы </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400" b="0" i="0" u="none" strike="noStrike" cap="none" normalizeH="0" baseline="0" dirty="0" smtClean="0">
                          <a:ln>
                            <a:noFill/>
                          </a:ln>
                          <a:solidFill>
                            <a:schemeClr val="tx1"/>
                          </a:solidFill>
                          <a:effectLst/>
                          <a:latin typeface="Arial" charset="0"/>
                          <a:cs typeface="Arial" charset="0"/>
                        </a:rPr>
                        <a:t>Российской Федерации кода классификации расходов бюджетов</a:t>
                      </a:r>
                    </a:p>
                  </a:txBody>
                  <a:tcPr marL="0" marR="0"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54025">
                <a:tc rowSpan="2"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000" b="0" i="0" u="none" strike="noStrike" cap="none" normalizeH="0" baseline="0" dirty="0" smtClean="0">
                          <a:ln>
                            <a:noFill/>
                          </a:ln>
                          <a:solidFill>
                            <a:schemeClr val="tx1"/>
                          </a:solidFill>
                          <a:effectLst/>
                          <a:latin typeface="Arial" charset="0"/>
                          <a:cs typeface="Arial" charset="0"/>
                        </a:rPr>
                        <a:t>Код главного распорядителя бюджетных средств (ГРБС)</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000" b="0" i="0" u="none" strike="noStrike" cap="none" normalizeH="0" baseline="0" dirty="0" smtClean="0">
                        <a:ln>
                          <a:noFill/>
                        </a:ln>
                        <a:solidFill>
                          <a:schemeClr val="tx1"/>
                        </a:solidFill>
                        <a:effectLst/>
                        <a:latin typeface="Arial"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rowSpan="2" hMerge="1">
                  <a:txBody>
                    <a:bodyPr/>
                    <a:lstStyle/>
                    <a:p>
                      <a:endParaRPr lang="ru-RU"/>
                    </a:p>
                  </a:txBody>
                  <a:tcPr/>
                </a:tc>
                <a:tc rowSpan="2" hMerge="1">
                  <a:txBody>
                    <a:bodyPr/>
                    <a:lstStyle/>
                    <a:p>
                      <a:endParaRPr lang="ru-RU"/>
                    </a:p>
                  </a:txBody>
                  <a:tcPr/>
                </a:tc>
                <a:tc rowSpan="2"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0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000" b="0" i="0" u="none" strike="noStrike" cap="none" normalizeH="0" baseline="0" smtClean="0">
                          <a:ln>
                            <a:noFill/>
                          </a:ln>
                          <a:solidFill>
                            <a:schemeClr val="tx1"/>
                          </a:solidFill>
                          <a:effectLst/>
                          <a:latin typeface="Arial" charset="0"/>
                          <a:cs typeface="Arial" charset="0"/>
                        </a:rPr>
                        <a:t>Код раздела</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rowSpan="2" hMerge="1">
                  <a:txBody>
                    <a:bodyPr/>
                    <a:lstStyle/>
                    <a:p>
                      <a:endParaRPr lang="ru-RU"/>
                    </a:p>
                  </a:txBody>
                  <a:tcPr/>
                </a:tc>
                <a:tc rowSpan="2"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0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000" b="0" i="0" u="none" strike="noStrike" cap="none" normalizeH="0" baseline="0" smtClean="0">
                          <a:ln>
                            <a:noFill/>
                          </a:ln>
                          <a:solidFill>
                            <a:schemeClr val="tx1"/>
                          </a:solidFill>
                          <a:effectLst/>
                          <a:latin typeface="Arial" charset="0"/>
                          <a:cs typeface="Arial" charset="0"/>
                        </a:rPr>
                        <a:t>Код </a:t>
                      </a:r>
                      <a:r>
                        <a:rPr kumimoji="0" lang="ru-RU" sz="900" b="0" i="0" u="none" strike="noStrike" cap="none" normalizeH="0" baseline="0" smtClean="0">
                          <a:ln>
                            <a:noFill/>
                          </a:ln>
                          <a:solidFill>
                            <a:schemeClr val="tx1"/>
                          </a:solidFill>
                          <a:effectLst/>
                          <a:latin typeface="Arial" charset="0"/>
                          <a:cs typeface="Arial" charset="0"/>
                        </a:rPr>
                        <a:t>подраздела</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9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rowSpan="2" hMerge="1">
                  <a:txBody>
                    <a:bodyPr/>
                    <a:lstStyle/>
                    <a:p>
                      <a:endParaRPr lang="ru-RU"/>
                    </a:p>
                  </a:txBody>
                  <a:tcPr/>
                </a:tc>
                <a:tc rowSpan="2" gridSpan="7">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000" b="0" i="0" u="none" strike="noStrike" cap="none" normalizeH="0" baseline="0" dirty="0" smtClean="0">
                          <a:ln>
                            <a:noFill/>
                          </a:ln>
                          <a:solidFill>
                            <a:schemeClr val="tx1"/>
                          </a:solidFill>
                          <a:effectLst/>
                          <a:latin typeface="Arial" charset="0"/>
                          <a:cs typeface="Arial" charset="0"/>
                        </a:rPr>
                        <a:t>Код целевой статьи</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000" b="0" i="0" u="none" strike="noStrike" cap="none" normalizeH="0" baseline="0" smtClean="0">
                          <a:ln>
                            <a:noFill/>
                          </a:ln>
                          <a:solidFill>
                            <a:schemeClr val="tx1"/>
                          </a:solidFill>
                          <a:effectLst/>
                          <a:latin typeface="Arial" charset="0"/>
                          <a:cs typeface="Arial" charset="0"/>
                        </a:rPr>
                        <a:t>Код вида расходов</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hMerge="1">
                  <a:txBody>
                    <a:bodyPr/>
                    <a:lstStyle/>
                    <a:p>
                      <a:endParaRPr lang="ru-RU"/>
                    </a:p>
                  </a:txBody>
                  <a:tcPr/>
                </a:tc>
                <a:tc hMerge="1">
                  <a:txBody>
                    <a:bodyPr/>
                    <a:lstStyle/>
                    <a:p>
                      <a:endParaRPr lang="ru-RU"/>
                    </a:p>
                  </a:txBody>
                  <a:tcPr/>
                </a:tc>
                <a:tc rowSpan="2"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ru-RU" sz="1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1000" b="0" i="0" u="none" strike="noStrike" cap="none" normalizeH="0" baseline="0" dirty="0" smtClean="0">
                          <a:ln>
                            <a:noFill/>
                          </a:ln>
                          <a:solidFill>
                            <a:schemeClr val="tx1"/>
                          </a:solidFill>
                          <a:effectLst/>
                          <a:latin typeface="Arial" charset="0"/>
                          <a:cs typeface="Arial" charset="0"/>
                        </a:rPr>
                        <a:t>Код статьи (подстатьи) классификации операций сектора государственного управления (КОСГУ), в части расходов бюджетов</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rowSpan="2" hMerge="1">
                  <a:txBody>
                    <a:bodyPr/>
                    <a:lstStyle/>
                    <a:p>
                      <a:endParaRPr lang="ru-RU"/>
                    </a:p>
                  </a:txBody>
                  <a:tcPr/>
                </a:tc>
                <a:tc rowSpan="2" hMerge="1">
                  <a:txBody>
                    <a:bodyPr/>
                    <a:lstStyle/>
                    <a:p>
                      <a:endParaRPr lang="ru-RU"/>
                    </a:p>
                  </a:txBody>
                  <a:tcPr/>
                </a:tc>
              </a:tr>
              <a:tr h="606425">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7"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800" b="0" i="0" u="none" strike="noStrike" cap="none" normalizeH="0" baseline="0" smtClean="0">
                          <a:ln>
                            <a:noFill/>
                          </a:ln>
                          <a:solidFill>
                            <a:schemeClr val="tx1"/>
                          </a:solidFill>
                          <a:effectLst/>
                          <a:latin typeface="Arial" charset="0"/>
                          <a:cs typeface="Arial" charset="0"/>
                        </a:rPr>
                        <a:t>группа</a:t>
                      </a:r>
                    </a:p>
                  </a:txBody>
                  <a:tcPr marL="0" marR="0" marT="0" marB="0"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800" b="0" i="0" u="none" strike="noStrike" cap="none" normalizeH="0" baseline="0" smtClean="0">
                          <a:ln>
                            <a:noFill/>
                          </a:ln>
                          <a:solidFill>
                            <a:schemeClr val="tx1"/>
                          </a:solidFill>
                          <a:effectLst/>
                          <a:latin typeface="Arial" charset="0"/>
                          <a:cs typeface="Arial" charset="0"/>
                        </a:rPr>
                        <a:t>подгруппа </a:t>
                      </a:r>
                    </a:p>
                  </a:txBody>
                  <a:tcPr marL="0" marR="0" marT="0" marB="0"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800" b="0" i="0" u="none" strike="noStrike" cap="none" normalizeH="0" baseline="0" smtClean="0">
                          <a:ln>
                            <a:noFill/>
                          </a:ln>
                          <a:solidFill>
                            <a:schemeClr val="tx1"/>
                          </a:solidFill>
                          <a:effectLst/>
                          <a:latin typeface="Arial" charset="0"/>
                          <a:cs typeface="Arial" charset="0"/>
                        </a:rPr>
                        <a:t>элемент</a:t>
                      </a:r>
                    </a:p>
                  </a:txBody>
                  <a:tcPr marL="0" marR="0" marT="0" marB="0"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82"/>
                    </a:solidFill>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r>
              <a:tr h="4794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smtClean="0">
                          <a:ln>
                            <a:noFill/>
                          </a:ln>
                          <a:solidFill>
                            <a:schemeClr val="tx1"/>
                          </a:solidFill>
                          <a:effectLst/>
                          <a:latin typeface="Arial" charset="0"/>
                          <a:cs typeface="Arial" charset="0"/>
                        </a:rPr>
                        <a: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ru-RU" sz="900" b="0" i="0" u="none" strike="noStrike" cap="none" normalizeH="0" baseline="0" dirty="0" smtClean="0">
                          <a:ln>
                            <a:noFill/>
                          </a:ln>
                          <a:solidFill>
                            <a:schemeClr val="tx1"/>
                          </a:solidFill>
                          <a:effectLst/>
                          <a:latin typeface="Arial" charset="0"/>
                          <a:cs typeface="Arial" charset="0"/>
                        </a:rPr>
                        <a:t>20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DD9D9"/>
                    </a:solidFill>
                  </a:tcPr>
                </a:tc>
              </a:tr>
            </a:tbl>
          </a:graphicData>
        </a:graphic>
      </p:graphicFrame>
      <p:sp>
        <p:nvSpPr>
          <p:cNvPr id="9" name="AutoShape 1241"/>
          <p:cNvSpPr>
            <a:spLocks noChangeArrowheads="1"/>
          </p:cNvSpPr>
          <p:nvPr/>
        </p:nvSpPr>
        <p:spPr bwMode="auto">
          <a:xfrm>
            <a:off x="1641476" y="4237020"/>
            <a:ext cx="1068635" cy="1216932"/>
          </a:xfrm>
          <a:prstGeom prst="parallelogram">
            <a:avLst>
              <a:gd name="adj" fmla="val 32906"/>
            </a:avLst>
          </a:prstGeom>
          <a:solidFill>
            <a:srgbClr val="8DD9D9"/>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sz="900" dirty="0"/>
              <a:t>Разделы </a:t>
            </a:r>
          </a:p>
          <a:p>
            <a:pPr algn="ctr"/>
            <a:r>
              <a:rPr lang="ru-RU" altLang="ru-RU" sz="900" dirty="0"/>
              <a:t>определяют</a:t>
            </a:r>
          </a:p>
          <a:p>
            <a:pPr algn="ctr"/>
            <a:r>
              <a:rPr lang="ru-RU" altLang="ru-RU" sz="900" dirty="0"/>
              <a:t>отраслевое </a:t>
            </a:r>
          </a:p>
          <a:p>
            <a:pPr algn="ctr"/>
            <a:r>
              <a:rPr lang="ru-RU" altLang="ru-RU" sz="900" dirty="0"/>
              <a:t>направление</a:t>
            </a:r>
          </a:p>
          <a:p>
            <a:pPr algn="ctr"/>
            <a:r>
              <a:rPr lang="ru-RU" altLang="ru-RU" sz="900" dirty="0"/>
              <a:t>расходов</a:t>
            </a:r>
          </a:p>
        </p:txBody>
      </p:sp>
      <p:sp>
        <p:nvSpPr>
          <p:cNvPr id="10" name="AutoShape 1242"/>
          <p:cNvSpPr>
            <a:spLocks noChangeArrowheads="1"/>
          </p:cNvSpPr>
          <p:nvPr/>
        </p:nvSpPr>
        <p:spPr bwMode="auto">
          <a:xfrm>
            <a:off x="2372519" y="4228193"/>
            <a:ext cx="1223962" cy="1223963"/>
          </a:xfrm>
          <a:prstGeom prst="parallelogram">
            <a:avLst>
              <a:gd name="adj" fmla="val 27668"/>
            </a:avLst>
          </a:prstGeom>
          <a:solidFill>
            <a:srgbClr val="0099FF"/>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sz="900" dirty="0"/>
              <a:t>Подразделы</a:t>
            </a:r>
          </a:p>
          <a:p>
            <a:pPr algn="ctr"/>
            <a:r>
              <a:rPr lang="ru-RU" altLang="ru-RU" sz="900" dirty="0"/>
              <a:t>детализируют</a:t>
            </a:r>
          </a:p>
          <a:p>
            <a:pPr algn="ctr"/>
            <a:r>
              <a:rPr lang="ru-RU" altLang="ru-RU" sz="900" dirty="0"/>
              <a:t>направления </a:t>
            </a:r>
          </a:p>
          <a:p>
            <a:pPr algn="ctr"/>
            <a:r>
              <a:rPr lang="ru-RU" altLang="ru-RU" sz="900" dirty="0"/>
              <a:t>в разделах</a:t>
            </a:r>
          </a:p>
        </p:txBody>
      </p:sp>
      <p:sp>
        <p:nvSpPr>
          <p:cNvPr id="12" name="AutoShape 1245"/>
          <p:cNvSpPr>
            <a:spLocks noChangeArrowheads="1"/>
          </p:cNvSpPr>
          <p:nvPr/>
        </p:nvSpPr>
        <p:spPr bwMode="auto">
          <a:xfrm>
            <a:off x="523252" y="4228194"/>
            <a:ext cx="1456460" cy="1223962"/>
          </a:xfrm>
          <a:prstGeom prst="parallelogram">
            <a:avLst>
              <a:gd name="adj" fmla="val 24643"/>
            </a:avLst>
          </a:prstGeom>
          <a:solidFill>
            <a:srgbClr val="0099FF"/>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sz="900" dirty="0"/>
              <a:t>Уникальный </a:t>
            </a:r>
          </a:p>
          <a:p>
            <a:pPr algn="ctr"/>
            <a:r>
              <a:rPr lang="ru-RU" altLang="ru-RU" sz="900" dirty="0"/>
              <a:t>код для каждого</a:t>
            </a:r>
          </a:p>
          <a:p>
            <a:pPr algn="ctr"/>
            <a:r>
              <a:rPr lang="ru-RU" altLang="ru-RU" sz="900" dirty="0"/>
              <a:t> ГРБС</a:t>
            </a:r>
          </a:p>
        </p:txBody>
      </p:sp>
      <p:sp>
        <p:nvSpPr>
          <p:cNvPr id="13" name="AutoShape 1249"/>
          <p:cNvSpPr>
            <a:spLocks noChangeArrowheads="1"/>
          </p:cNvSpPr>
          <p:nvPr/>
        </p:nvSpPr>
        <p:spPr bwMode="auto">
          <a:xfrm>
            <a:off x="3233057" y="4228194"/>
            <a:ext cx="2590800" cy="1216932"/>
          </a:xfrm>
          <a:prstGeom prst="parallelogram">
            <a:avLst>
              <a:gd name="adj" fmla="val 28443"/>
            </a:avLst>
          </a:prstGeom>
          <a:solidFill>
            <a:srgbClr val="8DD9D9"/>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sz="900" dirty="0"/>
              <a:t>Целевые статьи обеспечивают</a:t>
            </a:r>
          </a:p>
          <a:p>
            <a:pPr algn="ctr"/>
            <a:r>
              <a:rPr lang="ru-RU" altLang="ru-RU" sz="900" dirty="0"/>
              <a:t>привязку бюджетных ассигнований</a:t>
            </a:r>
          </a:p>
          <a:p>
            <a:pPr algn="ctr"/>
            <a:r>
              <a:rPr lang="ru-RU" altLang="ru-RU" sz="900" dirty="0"/>
              <a:t>к конкретным программам, </a:t>
            </a:r>
          </a:p>
          <a:p>
            <a:pPr algn="ctr"/>
            <a:r>
              <a:rPr lang="ru-RU" altLang="ru-RU" sz="900" dirty="0"/>
              <a:t>направлениям деятельности</a:t>
            </a:r>
          </a:p>
          <a:p>
            <a:pPr algn="ctr"/>
            <a:r>
              <a:rPr lang="ru-RU" altLang="ru-RU" sz="900" dirty="0"/>
              <a:t>субъектов бюджетного</a:t>
            </a:r>
          </a:p>
          <a:p>
            <a:pPr algn="ctr"/>
            <a:r>
              <a:rPr lang="ru-RU" altLang="ru-RU" sz="900" dirty="0"/>
              <a:t>планирования и участников</a:t>
            </a:r>
          </a:p>
          <a:p>
            <a:pPr algn="ctr"/>
            <a:r>
              <a:rPr lang="ru-RU" altLang="ru-RU" sz="900" dirty="0"/>
              <a:t>бюджетного процесса</a:t>
            </a:r>
          </a:p>
          <a:p>
            <a:pPr algn="ctr"/>
            <a:r>
              <a:rPr lang="ru-RU" altLang="ru-RU" sz="900" dirty="0"/>
              <a:t>в рамках подразделов</a:t>
            </a:r>
          </a:p>
        </p:txBody>
      </p:sp>
      <p:sp>
        <p:nvSpPr>
          <p:cNvPr id="14" name="AutoShape 1250"/>
          <p:cNvSpPr>
            <a:spLocks noChangeArrowheads="1"/>
          </p:cNvSpPr>
          <p:nvPr/>
        </p:nvSpPr>
        <p:spPr bwMode="auto">
          <a:xfrm>
            <a:off x="5364389" y="4223430"/>
            <a:ext cx="1657350" cy="1223963"/>
          </a:xfrm>
          <a:prstGeom prst="parallelogram">
            <a:avLst>
              <a:gd name="adj" fmla="val 33852"/>
            </a:avLst>
          </a:prstGeom>
          <a:solidFill>
            <a:srgbClr val="0099FF"/>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sz="900" dirty="0"/>
              <a:t>Виды расходов</a:t>
            </a:r>
          </a:p>
          <a:p>
            <a:pPr algn="ctr"/>
            <a:r>
              <a:rPr lang="ru-RU" altLang="ru-RU" sz="900" dirty="0"/>
              <a:t>Указывают вид</a:t>
            </a:r>
          </a:p>
          <a:p>
            <a:pPr algn="ctr"/>
            <a:r>
              <a:rPr lang="ru-RU" altLang="ru-RU" sz="900" dirty="0"/>
              <a:t>Бюджетных </a:t>
            </a:r>
          </a:p>
          <a:p>
            <a:pPr algn="ctr"/>
            <a:r>
              <a:rPr lang="ru-RU" altLang="ru-RU" sz="900" dirty="0"/>
              <a:t>ассигнований</a:t>
            </a:r>
          </a:p>
        </p:txBody>
      </p:sp>
      <p:sp>
        <p:nvSpPr>
          <p:cNvPr id="15" name="AutoShape 1251"/>
          <p:cNvSpPr>
            <a:spLocks noChangeArrowheads="1"/>
          </p:cNvSpPr>
          <p:nvPr/>
        </p:nvSpPr>
        <p:spPr bwMode="auto">
          <a:xfrm>
            <a:off x="6516216" y="4221162"/>
            <a:ext cx="2160588" cy="1223963"/>
          </a:xfrm>
          <a:prstGeom prst="parallelogram">
            <a:avLst>
              <a:gd name="adj" fmla="val 29687"/>
            </a:avLst>
          </a:prstGeom>
          <a:solidFill>
            <a:srgbClr val="8DD9D9"/>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sz="900" dirty="0"/>
              <a:t>КОСГУ отражает </a:t>
            </a:r>
          </a:p>
          <a:p>
            <a:pPr algn="ctr"/>
            <a:r>
              <a:rPr lang="ru-RU" altLang="ru-RU" sz="900" dirty="0"/>
              <a:t>экономическое содержание</a:t>
            </a:r>
          </a:p>
          <a:p>
            <a:pPr algn="ctr"/>
            <a:r>
              <a:rPr lang="ru-RU" altLang="ru-RU" sz="900" dirty="0"/>
              <a:t>операций государственного</a:t>
            </a:r>
          </a:p>
          <a:p>
            <a:pPr algn="ctr"/>
            <a:r>
              <a:rPr lang="ru-RU" altLang="ru-RU" sz="900" dirty="0"/>
              <a:t>сектора. В решении</a:t>
            </a:r>
          </a:p>
          <a:p>
            <a:pPr algn="ctr"/>
            <a:r>
              <a:rPr lang="ru-RU" altLang="ru-RU" sz="900" dirty="0"/>
              <a:t>о бюджете не </a:t>
            </a:r>
          </a:p>
          <a:p>
            <a:pPr algn="ctr"/>
            <a:r>
              <a:rPr lang="ru-RU" altLang="ru-RU" sz="900" dirty="0"/>
              <a:t>применяется</a:t>
            </a:r>
          </a:p>
        </p:txBody>
      </p:sp>
    </p:spTree>
    <p:extLst>
      <p:ext uri="{BB962C8B-B14F-4D97-AF65-F5344CB8AC3E}">
        <p14:creationId xmlns:p14="http://schemas.microsoft.com/office/powerpoint/2010/main" val="1081075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31640" y="404664"/>
            <a:ext cx="6778625"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r>
              <a:rPr lang="ru-RU" altLang="ru-RU" sz="3800" kern="0" dirty="0" smtClean="0">
                <a:solidFill>
                  <a:srgbClr val="00B050"/>
                </a:solidFill>
                <a:effectLst>
                  <a:outerShdw blurRad="38100" dist="38100" dir="2700000" algn="tl">
                    <a:srgbClr val="000000">
                      <a:alpha val="43137"/>
                    </a:srgbClr>
                  </a:outerShdw>
                </a:effectLst>
              </a:rPr>
              <a:t>Доходы и расходы бюджета</a:t>
            </a:r>
          </a:p>
        </p:txBody>
      </p:sp>
      <p:sp>
        <p:nvSpPr>
          <p:cNvPr id="3" name="Text Box 8"/>
          <p:cNvSpPr txBox="1">
            <a:spLocks noChangeArrowheads="1"/>
          </p:cNvSpPr>
          <p:nvPr/>
        </p:nvSpPr>
        <p:spPr bwMode="auto">
          <a:xfrm>
            <a:off x="914379" y="1412776"/>
            <a:ext cx="698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b="1" dirty="0"/>
              <a:t>ПРИНЦИП разграничения</a:t>
            </a:r>
            <a:r>
              <a:rPr lang="ru-RU" altLang="ru-RU" dirty="0"/>
              <a:t> доходов, расходов и источников финансирования дефицита бюджета</a:t>
            </a:r>
          </a:p>
        </p:txBody>
      </p:sp>
      <p:sp>
        <p:nvSpPr>
          <p:cNvPr id="4" name="Text Box 13"/>
          <p:cNvSpPr txBox="1">
            <a:spLocks noChangeArrowheads="1"/>
          </p:cNvSpPr>
          <p:nvPr/>
        </p:nvSpPr>
        <p:spPr bwMode="auto">
          <a:xfrm>
            <a:off x="900113" y="2492375"/>
            <a:ext cx="504031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ru-RU" altLang="ru-RU" dirty="0"/>
              <a:t>За каждым бюджетом в соответствии с законодательством Российской Федерации закреплены ДОХОДЫ, РАСХОДЫ и источники финансирования дефицита бюджета</a:t>
            </a:r>
          </a:p>
        </p:txBody>
      </p:sp>
      <p:sp>
        <p:nvSpPr>
          <p:cNvPr id="5" name="Text Box 12"/>
          <p:cNvSpPr txBox="1">
            <a:spLocks noChangeArrowheads="1"/>
          </p:cNvSpPr>
          <p:nvPr/>
        </p:nvSpPr>
        <p:spPr bwMode="auto">
          <a:xfrm>
            <a:off x="830671" y="4149080"/>
            <a:ext cx="76327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ru-RU" altLang="ru-RU" sz="1600" dirty="0"/>
              <a:t>Разграничение </a:t>
            </a:r>
            <a:r>
              <a:rPr lang="ru-RU" altLang="ru-RU" sz="1600" b="1" u="sng" dirty="0"/>
              <a:t>доходов </a:t>
            </a:r>
            <a:r>
              <a:rPr lang="ru-RU" altLang="ru-RU" sz="1600" dirty="0"/>
              <a:t>бюджетов установлено Бюджетным Кодексом Российской Федерации, региональным и муниципальным законодательством</a:t>
            </a:r>
          </a:p>
          <a:p>
            <a:pPr>
              <a:spcBef>
                <a:spcPct val="50000"/>
              </a:spcBef>
            </a:pPr>
            <a:r>
              <a:rPr lang="ru-RU" altLang="ru-RU" sz="1600" dirty="0"/>
              <a:t>Разграничение </a:t>
            </a:r>
            <a:r>
              <a:rPr lang="ru-RU" altLang="ru-RU" sz="1600" b="1" u="sng" dirty="0"/>
              <a:t>расходов</a:t>
            </a:r>
            <a:r>
              <a:rPr lang="ru-RU" altLang="ru-RU" sz="1600" dirty="0"/>
              <a:t> бюджетов установлено Федеральными законами от 06.10.1999 г. № 184-ФЗ «Об общих принципах организации законодательных (представительных) и исполнительных органов государственной власти субъектов РФ», от 06.10.2003г. № 131-ФЗ «Об общих принципах местного самоуправления в Российской Федерации», региональным и муниципальным законодательством</a:t>
            </a:r>
          </a:p>
        </p:txBody>
      </p:sp>
      <p:pic>
        <p:nvPicPr>
          <p:cNvPr id="6" name="Picture 10" descr="fd9511e647e9fcee6bbfa44aac3b66e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905064" y="2183755"/>
            <a:ext cx="2624137" cy="1965325"/>
          </a:xfrm>
          <a:prstGeom prst="rect">
            <a:avLst/>
          </a:prstGeom>
          <a:noFill/>
        </p:spPr>
      </p:pic>
    </p:spTree>
    <p:extLst>
      <p:ext uri="{BB962C8B-B14F-4D97-AF65-F5344CB8AC3E}">
        <p14:creationId xmlns:p14="http://schemas.microsoft.com/office/powerpoint/2010/main" val="323792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31640" y="404664"/>
            <a:ext cx="6851650"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r>
              <a:rPr lang="ru-RU" altLang="ru-RU" sz="2000" b="1" i="1" kern="0" dirty="0" smtClean="0"/>
              <a:t>Доходы бюджета</a:t>
            </a:r>
            <a:r>
              <a:rPr lang="ru-RU" altLang="ru-RU" sz="1800" kern="0" dirty="0" smtClean="0"/>
              <a:t> – поступающие в бюджет денежные средства, за исключением средств, являющихся источниками финансирования дефицита</a:t>
            </a:r>
          </a:p>
        </p:txBody>
      </p:sp>
      <p:sp>
        <p:nvSpPr>
          <p:cNvPr id="3" name="Rectangle 19"/>
          <p:cNvSpPr>
            <a:spLocks noChangeArrowheads="1"/>
          </p:cNvSpPr>
          <p:nvPr/>
        </p:nvSpPr>
        <p:spPr bwMode="auto">
          <a:xfrm>
            <a:off x="871265" y="3510848"/>
            <a:ext cx="2305050" cy="2808288"/>
          </a:xfrm>
          <a:prstGeom prst="rect">
            <a:avLst/>
          </a:prstGeom>
          <a:blipFill>
            <a:blip r:embed="rId3" cstate="print"/>
            <a:tile tx="0" ty="0" sx="100000" sy="100000" flip="none" algn="tl"/>
          </a:blip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ru-RU" altLang="ru-RU" sz="1400" dirty="0"/>
              <a:t>Поступления от уплаты </a:t>
            </a:r>
          </a:p>
          <a:p>
            <a:r>
              <a:rPr lang="ru-RU" altLang="ru-RU" sz="1400" dirty="0"/>
              <a:t>налогов, установленных </a:t>
            </a:r>
          </a:p>
          <a:p>
            <a:r>
              <a:rPr lang="ru-RU" altLang="ru-RU" sz="1400" dirty="0"/>
              <a:t>Налоговым Кодексом РФ:</a:t>
            </a:r>
          </a:p>
          <a:p>
            <a:r>
              <a:rPr lang="ru-RU" altLang="ru-RU" sz="1400" dirty="0"/>
              <a:t>-налог на доходы </a:t>
            </a:r>
          </a:p>
          <a:p>
            <a:r>
              <a:rPr lang="ru-RU" altLang="ru-RU" sz="1400" dirty="0"/>
              <a:t>физических лиц;</a:t>
            </a:r>
          </a:p>
          <a:p>
            <a:pPr>
              <a:buFontTx/>
              <a:buChar char="-"/>
            </a:pPr>
            <a:r>
              <a:rPr lang="ru-RU" altLang="ru-RU" sz="1400" dirty="0"/>
              <a:t>акцизы;</a:t>
            </a:r>
          </a:p>
          <a:p>
            <a:r>
              <a:rPr lang="ru-RU" altLang="ru-RU" sz="1400" dirty="0" smtClean="0"/>
              <a:t>-налоги на совокупный </a:t>
            </a:r>
          </a:p>
          <a:p>
            <a:r>
              <a:rPr lang="ru-RU" altLang="ru-RU" sz="1400" dirty="0" smtClean="0"/>
              <a:t> доход;</a:t>
            </a:r>
          </a:p>
          <a:p>
            <a:r>
              <a:rPr lang="ru-RU" altLang="ru-RU" sz="1400" dirty="0" smtClean="0"/>
              <a:t>-налоги на имущество;</a:t>
            </a:r>
            <a:endParaRPr lang="ru-RU" altLang="ru-RU" sz="1400" dirty="0"/>
          </a:p>
          <a:p>
            <a:pPr>
              <a:buFontTx/>
              <a:buChar char="-"/>
            </a:pPr>
            <a:r>
              <a:rPr lang="ru-RU" altLang="ru-RU" sz="1400" dirty="0"/>
              <a:t>госпошлина</a:t>
            </a:r>
          </a:p>
        </p:txBody>
      </p:sp>
      <p:sp>
        <p:nvSpPr>
          <p:cNvPr id="4" name="Rectangle 20"/>
          <p:cNvSpPr>
            <a:spLocks noChangeArrowheads="1"/>
          </p:cNvSpPr>
          <p:nvPr/>
        </p:nvSpPr>
        <p:spPr bwMode="auto">
          <a:xfrm>
            <a:off x="3550138" y="3505845"/>
            <a:ext cx="2663825" cy="2808288"/>
          </a:xfrm>
          <a:prstGeom prst="rect">
            <a:avLst/>
          </a:prstGeom>
          <a:blipFill>
            <a:blip r:embed="rId3" cstate="print"/>
            <a:tile tx="0" ty="0" sx="100000" sy="100000" flip="none" algn="tl"/>
          </a:blip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ru-RU" altLang="ru-RU" sz="1400" dirty="0"/>
              <a:t>Платежи, установленные</a:t>
            </a:r>
          </a:p>
          <a:p>
            <a:r>
              <a:rPr lang="ru-RU" altLang="ru-RU" sz="1400" dirty="0"/>
              <a:t> законодательством </a:t>
            </a:r>
          </a:p>
          <a:p>
            <a:r>
              <a:rPr lang="ru-RU" altLang="ru-RU" sz="1400" dirty="0"/>
              <a:t>Российской Федерации:</a:t>
            </a:r>
          </a:p>
          <a:p>
            <a:r>
              <a:rPr lang="ru-RU" altLang="ru-RU" sz="1400" dirty="0"/>
              <a:t>-арендная плата за землю;</a:t>
            </a:r>
          </a:p>
          <a:p>
            <a:r>
              <a:rPr lang="ru-RU" altLang="ru-RU" sz="1400" dirty="0"/>
              <a:t>-доходы от использования</a:t>
            </a:r>
          </a:p>
          <a:p>
            <a:r>
              <a:rPr lang="ru-RU" altLang="ru-RU" sz="1400" dirty="0"/>
              <a:t>муниципального имущества;</a:t>
            </a:r>
          </a:p>
          <a:p>
            <a:r>
              <a:rPr lang="ru-RU" altLang="ru-RU" sz="1400" dirty="0"/>
              <a:t>-доходы от реализации</a:t>
            </a:r>
          </a:p>
          <a:p>
            <a:r>
              <a:rPr lang="ru-RU" altLang="ru-RU" sz="1400" dirty="0"/>
              <a:t>муниципального имущества;</a:t>
            </a:r>
          </a:p>
          <a:p>
            <a:r>
              <a:rPr lang="ru-RU" altLang="ru-RU" sz="1400" dirty="0"/>
              <a:t>-доходы от продажи</a:t>
            </a:r>
          </a:p>
          <a:p>
            <a:r>
              <a:rPr lang="ru-RU" altLang="ru-RU" sz="1400" dirty="0"/>
              <a:t>земельных участков;</a:t>
            </a:r>
          </a:p>
          <a:p>
            <a:r>
              <a:rPr lang="ru-RU" altLang="ru-RU" sz="1400" dirty="0"/>
              <a:t>-штрафы за нарушение </a:t>
            </a:r>
          </a:p>
          <a:p>
            <a:r>
              <a:rPr lang="ru-RU" altLang="ru-RU" sz="1400" dirty="0"/>
              <a:t>законодательства;</a:t>
            </a:r>
          </a:p>
          <a:p>
            <a:r>
              <a:rPr lang="ru-RU" altLang="ru-RU" sz="1400" dirty="0"/>
              <a:t>-прочие </a:t>
            </a:r>
          </a:p>
        </p:txBody>
      </p:sp>
      <p:sp>
        <p:nvSpPr>
          <p:cNvPr id="5" name="Rectangle 21"/>
          <p:cNvSpPr>
            <a:spLocks noChangeArrowheads="1"/>
          </p:cNvSpPr>
          <p:nvPr/>
        </p:nvSpPr>
        <p:spPr bwMode="auto">
          <a:xfrm>
            <a:off x="6347608" y="3510848"/>
            <a:ext cx="2305050" cy="2808288"/>
          </a:xfrm>
          <a:prstGeom prst="rect">
            <a:avLst/>
          </a:prstGeom>
          <a:blipFill>
            <a:blip r:embed="rId3" cstate="print"/>
            <a:tile tx="0" ty="0" sx="100000" sy="100000" flip="none" algn="tl"/>
          </a:blip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sz="1400" dirty="0"/>
              <a:t>Поступления от других</a:t>
            </a:r>
          </a:p>
          <a:p>
            <a:pPr algn="ctr"/>
            <a:r>
              <a:rPr lang="ru-RU" altLang="ru-RU" sz="1400" dirty="0"/>
              <a:t> бюджетов (межбюджетные </a:t>
            </a:r>
          </a:p>
          <a:p>
            <a:pPr algn="ctr"/>
            <a:r>
              <a:rPr lang="ru-RU" altLang="ru-RU" sz="1400" dirty="0"/>
              <a:t>трансферты),организаций, </a:t>
            </a:r>
          </a:p>
          <a:p>
            <a:pPr algn="ctr"/>
            <a:r>
              <a:rPr lang="ru-RU" altLang="ru-RU" sz="1400" dirty="0"/>
              <a:t>граждан (кроме налоговых</a:t>
            </a:r>
          </a:p>
          <a:p>
            <a:pPr algn="ctr"/>
            <a:r>
              <a:rPr lang="ru-RU" altLang="ru-RU" sz="1400" dirty="0"/>
              <a:t>и неналоговых доходов)</a:t>
            </a:r>
          </a:p>
        </p:txBody>
      </p:sp>
      <p:sp>
        <p:nvSpPr>
          <p:cNvPr id="6" name="AutoShape 22"/>
          <p:cNvSpPr>
            <a:spLocks noChangeArrowheads="1"/>
          </p:cNvSpPr>
          <p:nvPr/>
        </p:nvSpPr>
        <p:spPr bwMode="auto">
          <a:xfrm>
            <a:off x="1727200" y="3013720"/>
            <a:ext cx="504825" cy="492125"/>
          </a:xfrm>
          <a:prstGeom prst="downArrow">
            <a:avLst>
              <a:gd name="adj1" fmla="val 50000"/>
              <a:gd name="adj2" fmla="val 25000"/>
            </a:avLst>
          </a:prstGeom>
          <a:solidFill>
            <a:schemeClr val="accent5">
              <a:lumMod val="75000"/>
            </a:schemeClr>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
        <p:nvSpPr>
          <p:cNvPr id="7" name="AutoShape 23"/>
          <p:cNvSpPr>
            <a:spLocks noChangeArrowheads="1"/>
          </p:cNvSpPr>
          <p:nvPr/>
        </p:nvSpPr>
        <p:spPr bwMode="auto">
          <a:xfrm>
            <a:off x="7235825" y="3018723"/>
            <a:ext cx="504825" cy="492125"/>
          </a:xfrm>
          <a:prstGeom prst="downArrow">
            <a:avLst>
              <a:gd name="adj1" fmla="val 50000"/>
              <a:gd name="adj2" fmla="val 25000"/>
            </a:avLst>
          </a:prstGeom>
          <a:solidFill>
            <a:schemeClr val="accent5">
              <a:lumMod val="75000"/>
            </a:schemeClr>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
        <p:nvSpPr>
          <p:cNvPr id="8" name="AutoShape 24"/>
          <p:cNvSpPr>
            <a:spLocks noChangeArrowheads="1"/>
          </p:cNvSpPr>
          <p:nvPr/>
        </p:nvSpPr>
        <p:spPr bwMode="auto">
          <a:xfrm>
            <a:off x="4507805" y="3018723"/>
            <a:ext cx="504825" cy="492125"/>
          </a:xfrm>
          <a:prstGeom prst="downArrow">
            <a:avLst>
              <a:gd name="adj1" fmla="val 50000"/>
              <a:gd name="adj2" fmla="val 25000"/>
            </a:avLst>
          </a:prstGeom>
          <a:solidFill>
            <a:schemeClr val="accent5">
              <a:lumMod val="75000"/>
            </a:schemeClr>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grpSp>
        <p:nvGrpSpPr>
          <p:cNvPr id="10" name="Organization Chart 10"/>
          <p:cNvGrpSpPr>
            <a:grpSpLocks/>
          </p:cNvGrpSpPr>
          <p:nvPr/>
        </p:nvGrpSpPr>
        <p:grpSpPr bwMode="auto">
          <a:xfrm>
            <a:off x="871265" y="1273820"/>
            <a:ext cx="7772400" cy="2044700"/>
            <a:chOff x="410" y="705"/>
            <a:chExt cx="4236" cy="1288"/>
          </a:xfrm>
          <a:blipFill>
            <a:blip r:embed="rId3"/>
            <a:tile tx="0" ty="0" sx="100000" sy="100000" flip="none" algn="tl"/>
          </a:blipFill>
        </p:grpSpPr>
        <p:cxnSp>
          <p:nvCxnSpPr>
            <p:cNvPr id="8196" name="_s8196"/>
            <p:cNvCxnSpPr>
              <a:cxnSpLocks noChangeShapeType="1"/>
              <a:stCxn id="14" idx="0"/>
              <a:endCxn id="11" idx="2"/>
            </p:cNvCxnSpPr>
            <p:nvPr/>
          </p:nvCxnSpPr>
          <p:spPr bwMode="auto">
            <a:xfrm rot="5400000" flipH="1">
              <a:off x="3187" y="577"/>
              <a:ext cx="144" cy="1459"/>
            </a:xfrm>
            <a:prstGeom prst="bentConnector3">
              <a:avLst>
                <a:gd name="adj1" fmla="val 50000"/>
              </a:avLst>
            </a:prstGeom>
            <a:grpFill/>
            <a:ln w="28575">
              <a:solidFill>
                <a:schemeClr val="tx1"/>
              </a:solidFill>
              <a:miter lim="800000"/>
              <a:headEnd/>
              <a:tailEnd/>
            </a:ln>
            <a:extLst/>
          </p:spPr>
        </p:cxnSp>
        <p:cxnSp>
          <p:nvCxnSpPr>
            <p:cNvPr id="8197" name="_s8197"/>
            <p:cNvCxnSpPr>
              <a:cxnSpLocks noChangeShapeType="1"/>
              <a:stCxn id="13" idx="0"/>
              <a:endCxn id="11" idx="2"/>
            </p:cNvCxnSpPr>
            <p:nvPr/>
          </p:nvCxnSpPr>
          <p:spPr bwMode="auto">
            <a:xfrm rot="16200000">
              <a:off x="2457" y="1306"/>
              <a:ext cx="144" cy="1"/>
            </a:xfrm>
            <a:prstGeom prst="bentConnector3">
              <a:avLst>
                <a:gd name="adj1" fmla="val 50000"/>
              </a:avLst>
            </a:prstGeom>
            <a:grpFill/>
            <a:ln w="28575">
              <a:solidFill>
                <a:schemeClr val="tx1"/>
              </a:solidFill>
              <a:miter lim="800000"/>
              <a:headEnd/>
              <a:tailEnd/>
            </a:ln>
            <a:extLst/>
          </p:spPr>
        </p:cxnSp>
        <p:cxnSp>
          <p:nvCxnSpPr>
            <p:cNvPr id="8198" name="_s8198"/>
            <p:cNvCxnSpPr>
              <a:cxnSpLocks noChangeShapeType="1"/>
              <a:stCxn id="12" idx="0"/>
              <a:endCxn id="11" idx="2"/>
            </p:cNvCxnSpPr>
            <p:nvPr/>
          </p:nvCxnSpPr>
          <p:spPr bwMode="auto">
            <a:xfrm rot="16200000">
              <a:off x="1727" y="576"/>
              <a:ext cx="144" cy="1461"/>
            </a:xfrm>
            <a:prstGeom prst="bentConnector3">
              <a:avLst>
                <a:gd name="adj1" fmla="val 50000"/>
              </a:avLst>
            </a:prstGeom>
            <a:grpFill/>
            <a:ln w="28575">
              <a:solidFill>
                <a:schemeClr val="tx1"/>
              </a:solidFill>
              <a:miter lim="800000"/>
              <a:headEnd/>
              <a:tailEnd/>
            </a:ln>
            <a:extLst/>
          </p:spPr>
        </p:cxnSp>
        <p:sp>
          <p:nvSpPr>
            <p:cNvPr id="11" name="_s8199"/>
            <p:cNvSpPr>
              <a:spLocks noChangeArrowheads="1"/>
            </p:cNvSpPr>
            <p:nvPr/>
          </p:nvSpPr>
          <p:spPr bwMode="auto">
            <a:xfrm>
              <a:off x="1800" y="919"/>
              <a:ext cx="1457" cy="316"/>
            </a:xfrm>
            <a:prstGeom prst="roundRect">
              <a:avLst>
                <a:gd name="adj" fmla="val 16667"/>
              </a:avLst>
            </a:prstGeom>
            <a:grpFill/>
            <a:ln w="9525">
              <a:solidFill>
                <a:schemeClr val="tx1"/>
              </a:solidFill>
              <a:round/>
              <a:headEnd/>
              <a:tailEnd/>
            </a:ln>
          </p:spPr>
          <p:txBody>
            <a:bodyPr vert="horz" wrap="none" lIns="86868" tIns="43434" rIns="86868" bIns="43434"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smtClean="0">
                  <a:ln>
                    <a:noFill/>
                  </a:ln>
                  <a:solidFill>
                    <a:schemeClr val="tx1"/>
                  </a:solidFill>
                  <a:effectLst/>
                  <a:latin typeface="Arial" charset="0"/>
                  <a:cs typeface="Arial" charset="0"/>
                </a:rPr>
                <a:t>Доходы бюджета</a:t>
              </a:r>
            </a:p>
          </p:txBody>
        </p:sp>
        <p:sp>
          <p:nvSpPr>
            <p:cNvPr id="12" name="_s8200"/>
            <p:cNvSpPr>
              <a:spLocks noChangeArrowheads="1"/>
            </p:cNvSpPr>
            <p:nvPr/>
          </p:nvSpPr>
          <p:spPr bwMode="auto">
            <a:xfrm>
              <a:off x="410" y="1379"/>
              <a:ext cx="1316" cy="422"/>
            </a:xfrm>
            <a:prstGeom prst="roundRect">
              <a:avLst>
                <a:gd name="adj" fmla="val 16667"/>
              </a:avLst>
            </a:prstGeom>
            <a:grpFill/>
            <a:ln w="9525">
              <a:solidFill>
                <a:schemeClr val="tx1"/>
              </a:solidFill>
              <a:round/>
              <a:headEnd/>
              <a:tailEnd/>
            </a:ln>
          </p:spPr>
          <p:txBody>
            <a:bodyPr vert="horz" wrap="none" lIns="86868" tIns="43434" rIns="86868" bIns="43434"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700" b="0" i="0" u="none" strike="noStrike" cap="none" normalizeH="0" baseline="0" dirty="0" smtClean="0">
                  <a:ln>
                    <a:noFill/>
                  </a:ln>
                  <a:solidFill>
                    <a:schemeClr val="tx1"/>
                  </a:solidFill>
                  <a:effectLst/>
                  <a:latin typeface="Arial" charset="0"/>
                  <a:cs typeface="Arial" charset="0"/>
                </a:rPr>
                <a:t>Налоговые доходы</a:t>
              </a:r>
            </a:p>
          </p:txBody>
        </p:sp>
        <p:sp>
          <p:nvSpPr>
            <p:cNvPr id="13" name="_s8201"/>
            <p:cNvSpPr>
              <a:spLocks noChangeArrowheads="1"/>
            </p:cNvSpPr>
            <p:nvPr/>
          </p:nvSpPr>
          <p:spPr bwMode="auto">
            <a:xfrm>
              <a:off x="1870" y="1379"/>
              <a:ext cx="1316" cy="422"/>
            </a:xfrm>
            <a:prstGeom prst="roundRect">
              <a:avLst>
                <a:gd name="adj" fmla="val 16667"/>
              </a:avLst>
            </a:prstGeom>
            <a:grpFill/>
            <a:ln w="9525">
              <a:solidFill>
                <a:schemeClr val="tx1"/>
              </a:solidFill>
              <a:round/>
              <a:headEnd/>
              <a:tailEnd/>
            </a:ln>
          </p:spPr>
          <p:txBody>
            <a:bodyPr vert="horz" wrap="none" lIns="86868" tIns="43434" rIns="86868" bIns="43434"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700" b="0" i="0" u="none" strike="noStrike" cap="none" normalizeH="0" baseline="0" dirty="0" smtClean="0">
                  <a:ln>
                    <a:noFill/>
                  </a:ln>
                  <a:solidFill>
                    <a:schemeClr val="tx1"/>
                  </a:solidFill>
                  <a:effectLst/>
                  <a:latin typeface="Arial" charset="0"/>
                  <a:cs typeface="Arial" charset="0"/>
                </a:rPr>
                <a:t>Неналоговые</a:t>
              </a:r>
              <a:r>
                <a:rPr kumimoji="0" lang="ru-RU" altLang="ru-RU" sz="1700" b="0" i="0" u="none" strike="noStrike" cap="none" normalizeH="0" dirty="0" smtClean="0">
                  <a:ln>
                    <a:noFill/>
                  </a:ln>
                  <a:solidFill>
                    <a:schemeClr val="tx1"/>
                  </a:solidFill>
                  <a:effectLst/>
                  <a:latin typeface="Arial" charset="0"/>
                  <a:cs typeface="Arial" charset="0"/>
                </a:rPr>
                <a:t> доходы</a:t>
              </a:r>
              <a:endParaRPr kumimoji="0" lang="ru-RU" altLang="ru-RU" sz="1700" b="0" i="0" u="none" strike="noStrike" cap="none" normalizeH="0" baseline="0" dirty="0" smtClean="0">
                <a:ln>
                  <a:noFill/>
                </a:ln>
                <a:solidFill>
                  <a:schemeClr val="tx1"/>
                </a:solidFill>
                <a:effectLst/>
                <a:latin typeface="Arial" charset="0"/>
                <a:cs typeface="Arial" charset="0"/>
              </a:endParaRPr>
            </a:p>
          </p:txBody>
        </p:sp>
        <p:sp>
          <p:nvSpPr>
            <p:cNvPr id="14" name="_s8202"/>
            <p:cNvSpPr>
              <a:spLocks noChangeArrowheads="1"/>
            </p:cNvSpPr>
            <p:nvPr/>
          </p:nvSpPr>
          <p:spPr bwMode="auto">
            <a:xfrm>
              <a:off x="3330" y="1379"/>
              <a:ext cx="1316" cy="422"/>
            </a:xfrm>
            <a:prstGeom prst="roundRect">
              <a:avLst>
                <a:gd name="adj" fmla="val 16667"/>
              </a:avLst>
            </a:prstGeom>
            <a:grpFill/>
            <a:ln w="9525">
              <a:solidFill>
                <a:schemeClr val="tx1"/>
              </a:solidFill>
              <a:round/>
              <a:headEnd/>
              <a:tailEnd/>
            </a:ln>
          </p:spPr>
          <p:txBody>
            <a:bodyPr vert="horz" wrap="none" lIns="86868" tIns="43434" rIns="86868" bIns="43434"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700" b="0" i="0" u="none" strike="noStrike" cap="none" normalizeH="0" baseline="0" smtClean="0">
                  <a:ln>
                    <a:noFill/>
                  </a:ln>
                  <a:solidFill>
                    <a:schemeClr val="tx1"/>
                  </a:solidFill>
                  <a:effectLst/>
                  <a:latin typeface="Arial" charset="0"/>
                  <a:cs typeface="Arial" charset="0"/>
                </a:rPr>
                <a:t>Безвозмездные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700" b="0" i="0" u="none" strike="noStrike" cap="none" normalizeH="0" baseline="0" smtClean="0">
                  <a:ln>
                    <a:noFill/>
                  </a:ln>
                  <a:solidFill>
                    <a:schemeClr val="tx1"/>
                  </a:solidFill>
                  <a:effectLst/>
                  <a:latin typeface="Arial" charset="0"/>
                  <a:cs typeface="Arial" charset="0"/>
                </a:rPr>
                <a:t>поступления</a:t>
              </a:r>
            </a:p>
          </p:txBody>
        </p:sp>
      </p:grpSp>
    </p:spTree>
    <p:extLst>
      <p:ext uri="{BB962C8B-B14F-4D97-AF65-F5344CB8AC3E}">
        <p14:creationId xmlns:p14="http://schemas.microsoft.com/office/powerpoint/2010/main" val="769892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82688" y="277813"/>
            <a:ext cx="6778625"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r>
              <a:rPr lang="ru-RU" altLang="ru-RU" sz="3200" b="1" kern="0" dirty="0" smtClean="0">
                <a:effectLst/>
                <a:latin typeface="Times New Roman" panose="02020603050405020304" pitchFamily="18" charset="0"/>
                <a:cs typeface="Times New Roman" panose="02020603050405020304" pitchFamily="18" charset="0"/>
              </a:rPr>
              <a:t>Основные сведения </a:t>
            </a:r>
            <a:br>
              <a:rPr lang="ru-RU" altLang="ru-RU" sz="3200" b="1" kern="0" dirty="0" smtClean="0">
                <a:effectLst/>
                <a:latin typeface="Times New Roman" panose="02020603050405020304" pitchFamily="18" charset="0"/>
                <a:cs typeface="Times New Roman" panose="02020603050405020304" pitchFamily="18" charset="0"/>
              </a:rPr>
            </a:br>
            <a:r>
              <a:rPr lang="ru-RU" altLang="ru-RU" sz="3200" b="1" kern="0" dirty="0" smtClean="0">
                <a:effectLst/>
                <a:latin typeface="Times New Roman" panose="02020603050405020304" pitchFamily="18" charset="0"/>
                <a:cs typeface="Times New Roman" panose="02020603050405020304" pitchFamily="18" charset="0"/>
              </a:rPr>
              <a:t>о межбюджетных отношениях</a:t>
            </a:r>
          </a:p>
        </p:txBody>
      </p:sp>
      <p:sp>
        <p:nvSpPr>
          <p:cNvPr id="3" name="AutoShape 8"/>
          <p:cNvSpPr>
            <a:spLocks noChangeArrowheads="1"/>
          </p:cNvSpPr>
          <p:nvPr/>
        </p:nvSpPr>
        <p:spPr bwMode="auto">
          <a:xfrm>
            <a:off x="2411413" y="2781300"/>
            <a:ext cx="4248150" cy="2016125"/>
          </a:xfrm>
          <a:prstGeom prst="octagon">
            <a:avLst>
              <a:gd name="adj" fmla="val 29287"/>
            </a:avLst>
          </a:prstGeom>
          <a:solidFill>
            <a:srgbClr val="92D050"/>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altLang="ru-RU" b="1" i="1" dirty="0"/>
              <a:t>Межбюджетные трансферты</a:t>
            </a:r>
            <a:r>
              <a:rPr lang="ru-RU" altLang="ru-RU" dirty="0"/>
              <a:t> – </a:t>
            </a:r>
          </a:p>
          <a:p>
            <a:pPr algn="ctr"/>
            <a:r>
              <a:rPr lang="ru-RU" altLang="ru-RU" sz="1600" dirty="0"/>
              <a:t>это средства,</a:t>
            </a:r>
          </a:p>
          <a:p>
            <a:pPr algn="ctr"/>
            <a:r>
              <a:rPr lang="ru-RU" altLang="ru-RU" sz="1600" dirty="0"/>
              <a:t>предоставляемые одним бюджетом</a:t>
            </a:r>
          </a:p>
          <a:p>
            <a:pPr algn="ctr"/>
            <a:r>
              <a:rPr lang="ru-RU" altLang="ru-RU" sz="1600" dirty="0"/>
              <a:t>бюджетной системы Российской Федерации</a:t>
            </a:r>
          </a:p>
          <a:p>
            <a:pPr algn="ctr"/>
            <a:r>
              <a:rPr lang="ru-RU" altLang="ru-RU" sz="1600" dirty="0"/>
              <a:t>другому бюджету бюджетной системы </a:t>
            </a:r>
          </a:p>
          <a:p>
            <a:pPr algn="ctr"/>
            <a:r>
              <a:rPr lang="ru-RU" altLang="ru-RU" sz="1600" dirty="0"/>
              <a:t>Российской Федерации</a:t>
            </a:r>
          </a:p>
        </p:txBody>
      </p:sp>
      <p:sp>
        <p:nvSpPr>
          <p:cNvPr id="4" name="Document"/>
          <p:cNvSpPr>
            <a:spLocks noEditPoints="1" noChangeArrowheads="1"/>
          </p:cNvSpPr>
          <p:nvPr/>
        </p:nvSpPr>
        <p:spPr bwMode="auto">
          <a:xfrm>
            <a:off x="250825" y="2349500"/>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 name="Document"/>
          <p:cNvSpPr>
            <a:spLocks noEditPoints="1" noChangeArrowheads="1"/>
          </p:cNvSpPr>
          <p:nvPr/>
        </p:nvSpPr>
        <p:spPr bwMode="auto">
          <a:xfrm>
            <a:off x="250825" y="2349500"/>
            <a:ext cx="2017713" cy="21590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ru-RU" sz="2000" b="1" i="1"/>
              <a:t>Дотации</a:t>
            </a:r>
            <a:r>
              <a:rPr lang="ru-RU" i="1"/>
              <a:t> </a:t>
            </a:r>
            <a:r>
              <a:rPr lang="ru-RU" sz="1400" i="1"/>
              <a:t>(</a:t>
            </a:r>
            <a:r>
              <a:rPr lang="ru-RU" sz="1400"/>
              <a:t>от лат. "</a:t>
            </a:r>
            <a:r>
              <a:rPr lang="en-US" sz="1400"/>
              <a:t>Dotatio</a:t>
            </a:r>
            <a:r>
              <a:rPr lang="ru-RU" sz="1400"/>
              <a:t>" – дар, пожертвование</a:t>
            </a:r>
            <a:r>
              <a:rPr lang="ru-RU" sz="1400" i="1"/>
              <a:t>) – </a:t>
            </a:r>
            <a:r>
              <a:rPr lang="ru-RU" sz="1400"/>
              <a:t>предоставляются без определения конкретной цели их использования</a:t>
            </a:r>
            <a:endParaRPr lang="ru-RU" sz="1400" i="1"/>
          </a:p>
        </p:txBody>
      </p:sp>
      <p:sp>
        <p:nvSpPr>
          <p:cNvPr id="6" name="Document"/>
          <p:cNvSpPr>
            <a:spLocks noEditPoints="1" noChangeArrowheads="1"/>
          </p:cNvSpPr>
          <p:nvPr/>
        </p:nvSpPr>
        <p:spPr bwMode="auto">
          <a:xfrm>
            <a:off x="250825" y="4868863"/>
            <a:ext cx="3384550" cy="1838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ru-RU" b="1" i="1"/>
              <a:t>Субвенции</a:t>
            </a:r>
            <a:r>
              <a:rPr lang="ru-RU"/>
              <a:t> </a:t>
            </a:r>
            <a:r>
              <a:rPr lang="ru-RU" sz="1400"/>
              <a:t>(от лат. "</a:t>
            </a:r>
            <a:r>
              <a:rPr lang="en-US" sz="1400"/>
              <a:t>Subvenire</a:t>
            </a:r>
            <a:r>
              <a:rPr lang="ru-RU" sz="1400"/>
              <a:t>" –</a:t>
            </a:r>
            <a:r>
              <a:rPr lang="en-US" sz="1400"/>
              <a:t> </a:t>
            </a:r>
            <a:r>
              <a:rPr lang="ru-RU" sz="1400"/>
              <a:t>приходить на помощь) – предоставляются на финансирование "переданных" другим публично-правовым образованиям полномочий</a:t>
            </a:r>
            <a:endParaRPr lang="ru-RU"/>
          </a:p>
        </p:txBody>
      </p:sp>
      <p:sp>
        <p:nvSpPr>
          <p:cNvPr id="7" name="Document"/>
          <p:cNvSpPr>
            <a:spLocks noEditPoints="1" noChangeArrowheads="1"/>
          </p:cNvSpPr>
          <p:nvPr/>
        </p:nvSpPr>
        <p:spPr bwMode="auto">
          <a:xfrm>
            <a:off x="5508625" y="4868863"/>
            <a:ext cx="3455988" cy="18288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ru-RU" b="1" i="1"/>
              <a:t>Субсидии</a:t>
            </a:r>
            <a:r>
              <a:rPr lang="ru-RU"/>
              <a:t> </a:t>
            </a:r>
            <a:r>
              <a:rPr lang="ru-RU" sz="1400"/>
              <a:t>(от лат. "</a:t>
            </a:r>
            <a:r>
              <a:rPr lang="en-US" sz="1400"/>
              <a:t>Subsidium</a:t>
            </a:r>
            <a:r>
              <a:rPr lang="ru-RU" sz="1400"/>
              <a:t>" – поддержка) – предоставляются на условиях долевого софинансирования расходов других бюджетов</a:t>
            </a:r>
          </a:p>
        </p:txBody>
      </p:sp>
      <p:sp>
        <p:nvSpPr>
          <p:cNvPr id="8" name="Document"/>
          <p:cNvSpPr>
            <a:spLocks noEditPoints="1" noChangeArrowheads="1"/>
          </p:cNvSpPr>
          <p:nvPr/>
        </p:nvSpPr>
        <p:spPr bwMode="auto">
          <a:xfrm>
            <a:off x="6732588" y="2420938"/>
            <a:ext cx="2305050" cy="208756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ru-RU" b="1" i="1"/>
              <a:t>Иные межбюджетные трансферты</a:t>
            </a:r>
            <a:r>
              <a:rPr lang="ru-RU"/>
              <a:t> – </a:t>
            </a:r>
            <a:r>
              <a:rPr lang="ru-RU" sz="1400"/>
              <a:t>предоставляются на определённые цели</a:t>
            </a:r>
          </a:p>
        </p:txBody>
      </p:sp>
      <p:sp>
        <p:nvSpPr>
          <p:cNvPr id="9" name="Rectangle 3"/>
          <p:cNvSpPr txBox="1">
            <a:spLocks noChangeArrowheads="1"/>
          </p:cNvSpPr>
          <p:nvPr/>
        </p:nvSpPr>
        <p:spPr>
          <a:xfrm>
            <a:off x="649288" y="1409927"/>
            <a:ext cx="7772400" cy="820738"/>
          </a:xfrm>
          <a:prstGeom prst="rect">
            <a:avLst/>
          </a:prstGeom>
        </p:spPr>
        <p:txBody>
          <a:bodyPr/>
          <a:lstStyle>
            <a:lvl1pPr marL="342900" indent="-342900" algn="l" rtl="0" eaLnBrk="1" latinLnBrk="0" hangingPunct="1">
              <a:spcBef>
                <a:spcPct val="20000"/>
              </a:spcBef>
              <a:buClr>
                <a:schemeClr val="tx1"/>
              </a:buClr>
              <a:buFont typeface="Wingdings"/>
              <a:buChar char="n"/>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shade val="75000"/>
                </a:schemeClr>
              </a:buClr>
              <a:buSzPct val="85000"/>
              <a:buFont typeface="Wingdings"/>
              <a:buChar char="n"/>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50000"/>
                </a:schemeClr>
              </a:buClr>
              <a:buSzPct val="75000"/>
              <a:buFont typeface="Wingdings"/>
              <a:buChar char="n"/>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6">
                  <a:shade val="50000"/>
                </a:schemeClr>
              </a:buClr>
              <a:buSzPct val="75000"/>
              <a:buFont typeface="Wingdings"/>
              <a:buChar char="n"/>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3">
                  <a:shade val="50000"/>
                </a:schemeClr>
              </a:buClr>
              <a:buSzPct val="70000"/>
              <a:buFont typeface="Wingdings"/>
              <a:buChar char="n"/>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shade val="50000"/>
                </a:schemeClr>
              </a:buClr>
              <a:buSzPct val="60000"/>
              <a:buFont typeface="Wingdings"/>
              <a:buChar char="n"/>
              <a:defRPr kumimoji="1" sz="2000">
                <a:solidFill>
                  <a:schemeClr val="tx2"/>
                </a:solidFill>
                <a:latin typeface="+mn-lt"/>
                <a:ea typeface="+mn-ea"/>
                <a:cs typeface="+mn-cs"/>
              </a:defRPr>
            </a:lvl6pPr>
            <a:lvl7pPr marL="2971800" indent="-228600" algn="l" rtl="0" eaLnBrk="1" latinLnBrk="0" hangingPunct="1">
              <a:spcBef>
                <a:spcPct val="20000"/>
              </a:spcBef>
              <a:buClr>
                <a:schemeClr val="accent2">
                  <a:shade val="50000"/>
                </a:schemeClr>
              </a:buClr>
              <a:buSzPct val="60000"/>
              <a:buFont typeface="Wingdings"/>
              <a:buChar char="n"/>
              <a:defRPr kumimoji="1" sz="2000">
                <a:solidFill>
                  <a:schemeClr val="tx2"/>
                </a:solidFill>
                <a:latin typeface="+mn-lt"/>
                <a:ea typeface="+mn-ea"/>
                <a:cs typeface="+mn-cs"/>
              </a:defRPr>
            </a:lvl7pPr>
            <a:lvl8pPr marL="3429000" indent="-228600" algn="l" rtl="0" eaLnBrk="1" latinLnBrk="0" hangingPunct="1">
              <a:spcBef>
                <a:spcPct val="20000"/>
              </a:spcBef>
              <a:buClr>
                <a:schemeClr val="accent5">
                  <a:shade val="50000"/>
                </a:schemeClr>
              </a:buClr>
              <a:buSzPct val="60000"/>
              <a:buFont typeface="Wingdings"/>
              <a:buChar char="n"/>
              <a:defRPr kumimoji="1" sz="2000">
                <a:solidFill>
                  <a:schemeClr val="tx2"/>
                </a:solidFill>
                <a:latin typeface="+mn-lt"/>
                <a:ea typeface="+mn-ea"/>
                <a:cs typeface="+mn-cs"/>
              </a:defRPr>
            </a:lvl8pPr>
            <a:lvl9pPr marL="3886200" indent="-228600" algn="l" rtl="0" eaLnBrk="1" latinLnBrk="0" hangingPunct="1">
              <a:spcBef>
                <a:spcPct val="20000"/>
              </a:spcBef>
              <a:buClr>
                <a:schemeClr val="tx1"/>
              </a:buClr>
              <a:buSzPct val="50000"/>
              <a:buFont typeface="Wingdings"/>
              <a:buChar char="n"/>
              <a:defRPr kumimoji="1" sz="2000">
                <a:solidFill>
                  <a:schemeClr val="tx2"/>
                </a:solidFill>
                <a:latin typeface="+mn-lt"/>
                <a:ea typeface="+mn-ea"/>
                <a:cs typeface="+mn-cs"/>
              </a:defRPr>
            </a:lvl9pPr>
          </a:lstStyle>
          <a:p>
            <a:pPr>
              <a:lnSpc>
                <a:spcPct val="90000"/>
              </a:lnSpc>
            </a:pPr>
            <a:r>
              <a:rPr lang="ru-RU" altLang="ru-RU" sz="1600" b="1" i="1" kern="0" dirty="0" smtClean="0"/>
              <a:t>Межбюджетные отношения</a:t>
            </a:r>
            <a:r>
              <a:rPr lang="ru-RU" altLang="ru-RU" sz="1600" kern="0" dirty="0" smtClean="0"/>
              <a:t> – это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p>
          <a:p>
            <a:pPr>
              <a:lnSpc>
                <a:spcPct val="90000"/>
              </a:lnSpc>
            </a:pPr>
            <a:endParaRPr lang="ru-RU" altLang="ru-RU" sz="1600" kern="0" dirty="0" smtClean="0"/>
          </a:p>
        </p:txBody>
      </p:sp>
    </p:spTree>
    <p:extLst>
      <p:ext uri="{BB962C8B-B14F-4D97-AF65-F5344CB8AC3E}">
        <p14:creationId xmlns:p14="http://schemas.microsoft.com/office/powerpoint/2010/main" val="718602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27584" y="764704"/>
            <a:ext cx="7488832" cy="5400600"/>
          </a:xfrm>
        </p:spPr>
        <p:txBody>
          <a:bodyPr>
            <a:normAutofit fontScale="62500" lnSpcReduction="20000"/>
          </a:bodyPr>
          <a:lstStyle/>
          <a:p>
            <a:pPr algn="just"/>
            <a:r>
              <a:rPr lang="ru-RU" dirty="0" smtClean="0">
                <a:solidFill>
                  <a:schemeClr val="tx1"/>
                </a:solidFill>
                <a:latin typeface="Times New Roman" panose="02020603050405020304" pitchFamily="18" charset="0"/>
                <a:cs typeface="Times New Roman" panose="02020603050405020304" pitchFamily="18" charset="0"/>
              </a:rPr>
              <a:t>	</a:t>
            </a:r>
          </a:p>
          <a:p>
            <a:pPr algn="just"/>
            <a:r>
              <a:rPr lang="ru-RU" dirty="0">
                <a:solidFill>
                  <a:schemeClr val="tx1"/>
                </a:solidFill>
                <a:latin typeface="Times New Roman" panose="02020603050405020304" pitchFamily="18" charset="0"/>
                <a:cs typeface="Times New Roman" panose="02020603050405020304" pitchFamily="18" charset="0"/>
              </a:rPr>
              <a:t>	</a:t>
            </a:r>
            <a:r>
              <a:rPr lang="ru-RU" sz="2900" dirty="0" smtClean="0">
                <a:solidFill>
                  <a:schemeClr val="tx1"/>
                </a:solidFill>
                <a:latin typeface="Times New Roman" panose="02020603050405020304" pitchFamily="18" charset="0"/>
                <a:cs typeface="Times New Roman" panose="02020603050405020304" pitchFamily="18" charset="0"/>
              </a:rPr>
              <a:t>Доходы  бюджета </a:t>
            </a:r>
            <a:r>
              <a:rPr lang="ru-RU" sz="2900" dirty="0">
                <a:solidFill>
                  <a:schemeClr val="tx1"/>
                </a:solidFill>
                <a:latin typeface="Times New Roman" panose="02020603050405020304" pitchFamily="18" charset="0"/>
                <a:cs typeface="Times New Roman" panose="02020603050405020304" pitchFamily="18" charset="0"/>
              </a:rPr>
              <a:t>поселения на </a:t>
            </a:r>
            <a:r>
              <a:rPr lang="ru-RU" sz="2900" dirty="0" smtClean="0">
                <a:solidFill>
                  <a:schemeClr val="tx1"/>
                </a:solidFill>
                <a:latin typeface="Times New Roman" panose="02020603050405020304" pitchFamily="18" charset="0"/>
                <a:cs typeface="Times New Roman" panose="02020603050405020304" pitchFamily="18" charset="0"/>
              </a:rPr>
              <a:t>2015 </a:t>
            </a:r>
            <a:r>
              <a:rPr lang="ru-RU" sz="2900" dirty="0">
                <a:solidFill>
                  <a:schemeClr val="tx1"/>
                </a:solidFill>
                <a:latin typeface="Times New Roman" panose="02020603050405020304" pitchFamily="18" charset="0"/>
                <a:cs typeface="Times New Roman" panose="02020603050405020304" pitchFamily="18" charset="0"/>
              </a:rPr>
              <a:t>год </a:t>
            </a:r>
            <a:r>
              <a:rPr lang="ru-RU" sz="2900" dirty="0" smtClean="0">
                <a:solidFill>
                  <a:schemeClr val="tx1"/>
                </a:solidFill>
                <a:latin typeface="Times New Roman" panose="02020603050405020304" pitchFamily="18" charset="0"/>
                <a:cs typeface="Times New Roman" panose="02020603050405020304" pitchFamily="18" charset="0"/>
              </a:rPr>
              <a:t>запланированы в сумме 7668,0 тыс. </a:t>
            </a:r>
            <a:r>
              <a:rPr lang="ru-RU" sz="2900" dirty="0">
                <a:solidFill>
                  <a:schemeClr val="tx1"/>
                </a:solidFill>
                <a:latin typeface="Times New Roman" panose="02020603050405020304" pitchFamily="18" charset="0"/>
                <a:cs typeface="Times New Roman" panose="02020603050405020304" pitchFamily="18" charset="0"/>
              </a:rPr>
              <a:t>рублей, в целом с </a:t>
            </a:r>
            <a:r>
              <a:rPr lang="ru-RU" sz="2900" dirty="0" smtClean="0">
                <a:solidFill>
                  <a:schemeClr val="tx1"/>
                </a:solidFill>
                <a:latin typeface="Times New Roman" panose="02020603050405020304" pitchFamily="18" charset="0"/>
                <a:cs typeface="Times New Roman" panose="02020603050405020304" pitchFamily="18" charset="0"/>
              </a:rPr>
              <a:t>уменьшением </a:t>
            </a:r>
            <a:r>
              <a:rPr lang="ru-RU" sz="2900" dirty="0">
                <a:solidFill>
                  <a:schemeClr val="tx1"/>
                </a:solidFill>
                <a:latin typeface="Times New Roman" panose="02020603050405020304" pitchFamily="18" charset="0"/>
                <a:cs typeface="Times New Roman" panose="02020603050405020304" pitchFamily="18" charset="0"/>
              </a:rPr>
              <a:t>относительно параметров, утвержденных Решением </a:t>
            </a:r>
            <a:r>
              <a:rPr lang="ru-RU" sz="2900" dirty="0" smtClean="0">
                <a:solidFill>
                  <a:schemeClr val="tx1"/>
                </a:solidFill>
                <a:latin typeface="Times New Roman" panose="02020603050405020304" pitchFamily="18" charset="0"/>
                <a:cs typeface="Times New Roman" panose="02020603050405020304" pitchFamily="18" charset="0"/>
              </a:rPr>
              <a:t>Совета </a:t>
            </a:r>
            <a:r>
              <a:rPr lang="ru-RU" sz="2900" dirty="0">
                <a:solidFill>
                  <a:schemeClr val="tx1"/>
                </a:solidFill>
                <a:latin typeface="Times New Roman" panose="02020603050405020304" pitchFamily="18" charset="0"/>
                <a:cs typeface="Times New Roman" panose="02020603050405020304" pitchFamily="18" charset="0"/>
              </a:rPr>
              <a:t>депутатов </a:t>
            </a:r>
            <a:r>
              <a:rPr lang="ru-RU" sz="2900" dirty="0" err="1" smtClean="0">
                <a:solidFill>
                  <a:schemeClr val="tx1"/>
                </a:solidFill>
                <a:latin typeface="Times New Roman" panose="02020603050405020304" pitchFamily="18" charset="0"/>
                <a:cs typeface="Times New Roman" panose="02020603050405020304" pitchFamily="18" charset="0"/>
              </a:rPr>
              <a:t>Новского</a:t>
            </a:r>
            <a:r>
              <a:rPr lang="ru-RU" sz="2900" dirty="0" smtClean="0">
                <a:solidFill>
                  <a:schemeClr val="tx1"/>
                </a:solidFill>
                <a:latin typeface="Times New Roman" panose="02020603050405020304" pitchFamily="18" charset="0"/>
                <a:cs typeface="Times New Roman" panose="02020603050405020304" pitchFamily="18" charset="0"/>
              </a:rPr>
              <a:t> </a:t>
            </a:r>
            <a:r>
              <a:rPr lang="ru-RU" sz="2900" dirty="0">
                <a:solidFill>
                  <a:schemeClr val="tx1"/>
                </a:solidFill>
                <a:latin typeface="Times New Roman" panose="02020603050405020304" pitchFamily="18" charset="0"/>
                <a:cs typeface="Times New Roman" panose="02020603050405020304" pitchFamily="18" charset="0"/>
              </a:rPr>
              <a:t>сельского поселения  от </a:t>
            </a:r>
            <a:r>
              <a:rPr lang="ru-RU" sz="2900" dirty="0" smtClean="0">
                <a:solidFill>
                  <a:schemeClr val="tx1"/>
                </a:solidFill>
                <a:latin typeface="Times New Roman" panose="02020603050405020304" pitchFamily="18" charset="0"/>
                <a:cs typeface="Times New Roman" panose="02020603050405020304" pitchFamily="18" charset="0"/>
              </a:rPr>
              <a:t>24.12.2013 </a:t>
            </a:r>
            <a:r>
              <a:rPr lang="ru-RU" sz="2900" dirty="0">
                <a:solidFill>
                  <a:schemeClr val="tx1"/>
                </a:solidFill>
                <a:latin typeface="Times New Roman" panose="02020603050405020304" pitchFamily="18" charset="0"/>
                <a:cs typeface="Times New Roman" panose="02020603050405020304" pitchFamily="18" charset="0"/>
              </a:rPr>
              <a:t>года № </a:t>
            </a:r>
            <a:r>
              <a:rPr lang="ru-RU" sz="2900" dirty="0" smtClean="0">
                <a:solidFill>
                  <a:schemeClr val="tx1"/>
                </a:solidFill>
                <a:latin typeface="Times New Roman" panose="02020603050405020304" pitchFamily="18" charset="0"/>
                <a:cs typeface="Times New Roman" panose="02020603050405020304" pitchFamily="18" charset="0"/>
              </a:rPr>
              <a:t>56  </a:t>
            </a:r>
            <a:r>
              <a:rPr lang="ru-RU" sz="2900" dirty="0">
                <a:solidFill>
                  <a:schemeClr val="tx1"/>
                </a:solidFill>
                <a:latin typeface="Times New Roman" panose="02020603050405020304" pitchFamily="18" charset="0"/>
                <a:cs typeface="Times New Roman" panose="02020603050405020304" pitchFamily="18" charset="0"/>
              </a:rPr>
              <a:t>на трехлетний бюджетный цикл </a:t>
            </a:r>
            <a:r>
              <a:rPr lang="ru-RU" sz="2900" dirty="0" smtClean="0">
                <a:solidFill>
                  <a:schemeClr val="tx1"/>
                </a:solidFill>
                <a:latin typeface="Times New Roman" panose="02020603050405020304" pitchFamily="18" charset="0"/>
                <a:cs typeface="Times New Roman" panose="02020603050405020304" pitchFamily="18" charset="0"/>
              </a:rPr>
              <a:t>2014-2016 </a:t>
            </a:r>
            <a:r>
              <a:rPr lang="ru-RU" sz="2900" dirty="0">
                <a:solidFill>
                  <a:schemeClr val="tx1"/>
                </a:solidFill>
                <a:latin typeface="Times New Roman" panose="02020603050405020304" pitchFamily="18" charset="0"/>
                <a:cs typeface="Times New Roman" panose="02020603050405020304" pitchFamily="18" charset="0"/>
              </a:rPr>
              <a:t>годов, на </a:t>
            </a:r>
            <a:r>
              <a:rPr lang="ru-RU" sz="2900" dirty="0" smtClean="0">
                <a:solidFill>
                  <a:schemeClr val="tx1"/>
                </a:solidFill>
                <a:latin typeface="Times New Roman" panose="02020603050405020304" pitchFamily="18" charset="0"/>
                <a:cs typeface="Times New Roman" panose="02020603050405020304" pitchFamily="18" charset="0"/>
              </a:rPr>
              <a:t> </a:t>
            </a:r>
            <a:r>
              <a:rPr lang="ru-RU" sz="2900" dirty="0" smtClean="0">
                <a:solidFill>
                  <a:schemeClr val="tx1"/>
                </a:solidFill>
                <a:latin typeface="Times New Roman" panose="02020603050405020304" pitchFamily="18" charset="0"/>
                <a:cs typeface="Times New Roman" panose="02020603050405020304" pitchFamily="18" charset="0"/>
              </a:rPr>
              <a:t>1254,9 </a:t>
            </a:r>
            <a:r>
              <a:rPr lang="ru-RU" sz="2900" dirty="0" smtClean="0">
                <a:solidFill>
                  <a:schemeClr val="tx1"/>
                </a:solidFill>
                <a:latin typeface="Times New Roman" panose="02020603050405020304" pitchFamily="18" charset="0"/>
                <a:cs typeface="Times New Roman" panose="02020603050405020304" pitchFamily="18" charset="0"/>
              </a:rPr>
              <a:t>тыс. </a:t>
            </a:r>
            <a:r>
              <a:rPr lang="ru-RU" sz="2900" dirty="0">
                <a:solidFill>
                  <a:schemeClr val="tx1"/>
                </a:solidFill>
                <a:latin typeface="Times New Roman" panose="02020603050405020304" pitchFamily="18" charset="0"/>
                <a:cs typeface="Times New Roman" panose="02020603050405020304" pitchFamily="18" charset="0"/>
              </a:rPr>
              <a:t>рублей. </a:t>
            </a:r>
            <a:endParaRPr lang="ru-RU" sz="2900" dirty="0" smtClean="0">
              <a:solidFill>
                <a:schemeClr val="tx1"/>
              </a:solidFill>
              <a:latin typeface="Times New Roman" panose="02020603050405020304" pitchFamily="18" charset="0"/>
              <a:cs typeface="Times New Roman" panose="02020603050405020304" pitchFamily="18" charset="0"/>
            </a:endParaRPr>
          </a:p>
          <a:p>
            <a:pPr algn="just"/>
            <a:r>
              <a:rPr lang="ru-RU" sz="2900" dirty="0" smtClean="0">
                <a:solidFill>
                  <a:schemeClr val="tx1"/>
                </a:solidFill>
                <a:latin typeface="Times New Roman" panose="02020603050405020304" pitchFamily="18" charset="0"/>
                <a:cs typeface="Times New Roman" panose="02020603050405020304" pitchFamily="18" charset="0"/>
              </a:rPr>
              <a:t>	На 2016 год доходы уменьшены </a:t>
            </a:r>
            <a:r>
              <a:rPr lang="ru-RU" sz="2900" dirty="0" smtClean="0">
                <a:solidFill>
                  <a:schemeClr val="tx1"/>
                </a:solidFill>
                <a:latin typeface="Times New Roman" panose="02020603050405020304" pitchFamily="18" charset="0"/>
                <a:cs typeface="Times New Roman" panose="02020603050405020304" pitchFamily="18" charset="0"/>
              </a:rPr>
              <a:t>налоговые доходы на 103,2 </a:t>
            </a:r>
            <a:r>
              <a:rPr lang="ru-RU" sz="2900" dirty="0" err="1" smtClean="0">
                <a:solidFill>
                  <a:schemeClr val="tx1"/>
                </a:solidFill>
                <a:latin typeface="Times New Roman" panose="02020603050405020304" pitchFamily="18" charset="0"/>
                <a:cs typeface="Times New Roman" panose="02020603050405020304" pitchFamily="18" charset="0"/>
              </a:rPr>
              <a:t>тыс.руб</a:t>
            </a:r>
            <a:r>
              <a:rPr lang="ru-RU" sz="2900" dirty="0" smtClean="0">
                <a:solidFill>
                  <a:schemeClr val="tx1"/>
                </a:solidFill>
                <a:latin typeface="Times New Roman" panose="02020603050405020304" pitchFamily="18" charset="0"/>
                <a:cs typeface="Times New Roman" panose="02020603050405020304" pitchFamily="18" charset="0"/>
              </a:rPr>
              <a:t>. относительно параметров, утвержденных Решением Совета депутатов </a:t>
            </a:r>
            <a:r>
              <a:rPr lang="ru-RU" sz="2900" dirty="0" err="1" smtClean="0">
                <a:solidFill>
                  <a:schemeClr val="tx1"/>
                </a:solidFill>
                <a:latin typeface="Times New Roman" panose="02020603050405020304" pitchFamily="18" charset="0"/>
                <a:cs typeface="Times New Roman" panose="02020603050405020304" pitchFamily="18" charset="0"/>
              </a:rPr>
              <a:t>Новского</a:t>
            </a:r>
            <a:r>
              <a:rPr lang="ru-RU" sz="2900" dirty="0" smtClean="0">
                <a:solidFill>
                  <a:schemeClr val="tx1"/>
                </a:solidFill>
                <a:latin typeface="Times New Roman" panose="02020603050405020304" pitchFamily="18" charset="0"/>
                <a:cs typeface="Times New Roman" panose="02020603050405020304" pitchFamily="18" charset="0"/>
              </a:rPr>
              <a:t> </a:t>
            </a:r>
            <a:r>
              <a:rPr lang="ru-RU" sz="2900" dirty="0" smtClean="0">
                <a:solidFill>
                  <a:schemeClr val="tx1"/>
                </a:solidFill>
                <a:latin typeface="Times New Roman" panose="02020603050405020304" pitchFamily="18" charset="0"/>
                <a:cs typeface="Times New Roman" panose="02020603050405020304" pitchFamily="18" charset="0"/>
              </a:rPr>
              <a:t>сельского поселения  от </a:t>
            </a:r>
            <a:r>
              <a:rPr lang="ru-RU" sz="2900" dirty="0" smtClean="0">
                <a:solidFill>
                  <a:schemeClr val="tx1"/>
                </a:solidFill>
                <a:latin typeface="Times New Roman" panose="02020603050405020304" pitchFamily="18" charset="0"/>
                <a:cs typeface="Times New Roman" panose="02020603050405020304" pitchFamily="18" charset="0"/>
              </a:rPr>
              <a:t>24.12.2013года </a:t>
            </a:r>
            <a:r>
              <a:rPr lang="ru-RU" sz="2900" dirty="0" smtClean="0">
                <a:solidFill>
                  <a:schemeClr val="tx1"/>
                </a:solidFill>
                <a:latin typeface="Times New Roman" panose="02020603050405020304" pitchFamily="18" charset="0"/>
                <a:cs typeface="Times New Roman" panose="02020603050405020304" pitchFamily="18" charset="0"/>
              </a:rPr>
              <a:t>№ </a:t>
            </a:r>
            <a:r>
              <a:rPr lang="ru-RU" sz="2900" dirty="0" smtClean="0">
                <a:solidFill>
                  <a:schemeClr val="tx1"/>
                </a:solidFill>
                <a:latin typeface="Times New Roman" panose="02020603050405020304" pitchFamily="18" charset="0"/>
                <a:cs typeface="Times New Roman" panose="02020603050405020304" pitchFamily="18" charset="0"/>
              </a:rPr>
              <a:t>56. </a:t>
            </a:r>
            <a:endParaRPr lang="ru-RU" sz="2900" dirty="0" smtClean="0">
              <a:solidFill>
                <a:schemeClr val="tx1"/>
              </a:solidFill>
              <a:latin typeface="Times New Roman" panose="02020603050405020304" pitchFamily="18" charset="0"/>
              <a:cs typeface="Times New Roman" panose="02020603050405020304" pitchFamily="18" charset="0"/>
            </a:endParaRPr>
          </a:p>
          <a:p>
            <a:pPr algn="just"/>
            <a:r>
              <a:rPr lang="ru-RU" sz="2900" dirty="0">
                <a:solidFill>
                  <a:schemeClr val="tx1"/>
                </a:solidFill>
                <a:latin typeface="Times New Roman" panose="02020603050405020304" pitchFamily="18" charset="0"/>
                <a:cs typeface="Times New Roman" panose="02020603050405020304" pitchFamily="18" charset="0"/>
              </a:rPr>
              <a:t> </a:t>
            </a:r>
            <a:r>
              <a:rPr lang="ru-RU" sz="2900" dirty="0" smtClean="0">
                <a:solidFill>
                  <a:schemeClr val="tx1"/>
                </a:solidFill>
                <a:latin typeface="Times New Roman" panose="02020603050405020304" pitchFamily="18" charset="0"/>
                <a:cs typeface="Times New Roman" panose="02020603050405020304" pitchFamily="18" charset="0"/>
              </a:rPr>
              <a:t>               Это </a:t>
            </a:r>
            <a:r>
              <a:rPr lang="ru-RU" sz="2900" dirty="0">
                <a:solidFill>
                  <a:schemeClr val="tx1"/>
                </a:solidFill>
                <a:latin typeface="Times New Roman" panose="02020603050405020304" pitchFamily="18" charset="0"/>
                <a:cs typeface="Times New Roman" panose="02020603050405020304" pitchFamily="18" charset="0"/>
              </a:rPr>
              <a:t>обусловлено снижением поступления в бюджет поселения по сравнению с 2014 годом доходов от уплаты акцизов на нефтепродукты в </a:t>
            </a:r>
            <a:r>
              <a:rPr lang="ru-RU" sz="2900" dirty="0" smtClean="0">
                <a:solidFill>
                  <a:schemeClr val="tx1"/>
                </a:solidFill>
                <a:latin typeface="Times New Roman" panose="02020603050405020304" pitchFamily="18" charset="0"/>
                <a:cs typeface="Times New Roman" panose="02020603050405020304" pitchFamily="18" charset="0"/>
              </a:rPr>
              <a:t> </a:t>
            </a:r>
            <a:r>
              <a:rPr lang="ru-RU" sz="2900" dirty="0">
                <a:solidFill>
                  <a:schemeClr val="tx1"/>
                </a:solidFill>
                <a:latin typeface="Times New Roman" panose="02020603050405020304" pitchFamily="18" charset="0"/>
                <a:cs typeface="Times New Roman" panose="02020603050405020304" pitchFamily="18" charset="0"/>
              </a:rPr>
              <a:t>бюджет поселения.</a:t>
            </a:r>
          </a:p>
          <a:p>
            <a:pPr algn="just"/>
            <a:r>
              <a:rPr lang="ru-RU" sz="2900" dirty="0" smtClean="0">
                <a:solidFill>
                  <a:schemeClr val="tx1"/>
                </a:solidFill>
                <a:latin typeface="Times New Roman" panose="02020603050405020304" pitchFamily="18" charset="0"/>
                <a:cs typeface="Times New Roman" panose="02020603050405020304" pitchFamily="18" charset="0"/>
              </a:rPr>
              <a:t>            Доходы бюджета поселения на очередной финансовый год и плановый период запланированы с учетом вступающих </a:t>
            </a:r>
            <a:r>
              <a:rPr lang="ru-RU" sz="2900" dirty="0">
                <a:solidFill>
                  <a:schemeClr val="tx1"/>
                </a:solidFill>
                <a:latin typeface="Times New Roman" panose="02020603050405020304" pitchFamily="18" charset="0"/>
                <a:cs typeface="Times New Roman" panose="02020603050405020304" pitchFamily="18" charset="0"/>
              </a:rPr>
              <a:t>в силу с 1 января 2015 года </a:t>
            </a:r>
            <a:r>
              <a:rPr lang="ru-RU" sz="2900" dirty="0" smtClean="0">
                <a:solidFill>
                  <a:schemeClr val="tx1"/>
                </a:solidFill>
                <a:latin typeface="Times New Roman" panose="02020603050405020304" pitchFamily="18" charset="0"/>
                <a:cs typeface="Times New Roman" panose="02020603050405020304" pitchFamily="18" charset="0"/>
              </a:rPr>
              <a:t>законодательных актов, </a:t>
            </a:r>
            <a:r>
              <a:rPr lang="ru-RU" sz="2900" dirty="0">
                <a:solidFill>
                  <a:schemeClr val="tx1"/>
                </a:solidFill>
                <a:latin typeface="Times New Roman" panose="02020603050405020304" pitchFamily="18" charset="0"/>
                <a:cs typeface="Times New Roman" panose="02020603050405020304" pitchFamily="18" charset="0"/>
              </a:rPr>
              <a:t>предусматривающие внесение изменений и дополнений в налоговое и бюджетное законодательство, оказывающие влияние на доходы местного  </a:t>
            </a:r>
            <a:r>
              <a:rPr lang="ru-RU" sz="2900" dirty="0" smtClean="0">
                <a:solidFill>
                  <a:schemeClr val="tx1"/>
                </a:solidFill>
                <a:latin typeface="Times New Roman" panose="02020603050405020304" pitchFamily="18" charset="0"/>
                <a:cs typeface="Times New Roman" panose="02020603050405020304" pitchFamily="18" charset="0"/>
              </a:rPr>
              <a:t>бюджета.</a:t>
            </a:r>
            <a:endParaRPr lang="ru-RU" sz="2900" dirty="0">
              <a:solidFill>
                <a:schemeClr val="tx1"/>
              </a:solidFill>
              <a:latin typeface="Times New Roman" panose="02020603050405020304" pitchFamily="18" charset="0"/>
              <a:cs typeface="Times New Roman" panose="02020603050405020304" pitchFamily="18" charset="0"/>
            </a:endParaRPr>
          </a:p>
          <a:p>
            <a:pPr algn="just"/>
            <a:r>
              <a:rPr lang="ru-RU" sz="2900" dirty="0" smtClean="0">
                <a:solidFill>
                  <a:schemeClr val="tx1"/>
                </a:solidFill>
                <a:latin typeface="Times New Roman" panose="02020603050405020304" pitchFamily="18" charset="0"/>
                <a:cs typeface="Times New Roman" panose="02020603050405020304" pitchFamily="18" charset="0"/>
              </a:rPr>
              <a:t>	Основными </a:t>
            </a:r>
            <a:r>
              <a:rPr lang="ru-RU" sz="2900" dirty="0">
                <a:solidFill>
                  <a:schemeClr val="tx1"/>
                </a:solidFill>
                <a:latin typeface="Times New Roman" panose="02020603050405020304" pitchFamily="18" charset="0"/>
                <a:cs typeface="Times New Roman" panose="02020603050405020304" pitchFamily="18" charset="0"/>
              </a:rPr>
              <a:t>доходными источниками </a:t>
            </a:r>
            <a:r>
              <a:rPr lang="ru-RU" sz="2900" dirty="0" smtClean="0">
                <a:solidFill>
                  <a:schemeClr val="tx1"/>
                </a:solidFill>
                <a:latin typeface="Times New Roman" panose="02020603050405020304" pitchFamily="18" charset="0"/>
                <a:cs typeface="Times New Roman" panose="02020603050405020304" pitchFamily="18" charset="0"/>
              </a:rPr>
              <a:t>являются безвозмездные поступления, </a:t>
            </a:r>
            <a:r>
              <a:rPr lang="ru-RU" sz="2900" dirty="0">
                <a:solidFill>
                  <a:schemeClr val="tx1"/>
                </a:solidFill>
                <a:latin typeface="Times New Roman" panose="02020603050405020304" pitchFamily="18" charset="0"/>
                <a:cs typeface="Times New Roman" panose="02020603050405020304" pitchFamily="18" charset="0"/>
              </a:rPr>
              <a:t>их </a:t>
            </a:r>
            <a:r>
              <a:rPr lang="ru-RU" sz="2900" dirty="0" smtClean="0">
                <a:solidFill>
                  <a:schemeClr val="tx1"/>
                </a:solidFill>
                <a:latin typeface="Times New Roman" panose="02020603050405020304" pitchFamily="18" charset="0"/>
                <a:cs typeface="Times New Roman" panose="02020603050405020304" pitchFamily="18" charset="0"/>
              </a:rPr>
              <a:t>доля в 2015 году </a:t>
            </a:r>
            <a:r>
              <a:rPr lang="ru-RU" sz="2900" dirty="0">
                <a:solidFill>
                  <a:schemeClr val="tx1"/>
                </a:solidFill>
                <a:latin typeface="Times New Roman" panose="02020603050405020304" pitchFamily="18" charset="0"/>
                <a:cs typeface="Times New Roman" panose="02020603050405020304" pitchFamily="18" charset="0"/>
              </a:rPr>
              <a:t>составит </a:t>
            </a:r>
            <a:r>
              <a:rPr lang="ru-RU" sz="2900" dirty="0" smtClean="0">
                <a:solidFill>
                  <a:schemeClr val="tx1"/>
                </a:solidFill>
                <a:latin typeface="Times New Roman" panose="02020603050405020304" pitchFamily="18" charset="0"/>
                <a:cs typeface="Times New Roman" panose="02020603050405020304" pitchFamily="18" charset="0"/>
              </a:rPr>
              <a:t>87,1 </a:t>
            </a:r>
            <a:r>
              <a:rPr lang="ru-RU" sz="2900" dirty="0">
                <a:solidFill>
                  <a:schemeClr val="tx1"/>
                </a:solidFill>
                <a:latin typeface="Times New Roman" panose="02020603050405020304" pitchFamily="18" charset="0"/>
                <a:cs typeface="Times New Roman" panose="02020603050405020304" pitchFamily="18" charset="0"/>
              </a:rPr>
              <a:t>процента в общих доходах решения о бюджете поселения</a:t>
            </a:r>
            <a:r>
              <a:rPr lang="ru-RU" sz="2900" dirty="0" smtClean="0">
                <a:solidFill>
                  <a:schemeClr val="tx1"/>
                </a:solidFill>
                <a:latin typeface="Times New Roman" panose="02020603050405020304" pitchFamily="18" charset="0"/>
                <a:cs typeface="Times New Roman" panose="02020603050405020304" pitchFamily="18" charset="0"/>
              </a:rPr>
              <a:t>.</a:t>
            </a:r>
          </a:p>
          <a:p>
            <a:endParaRPr lang="ru-RU" sz="2900" dirty="0"/>
          </a:p>
        </p:txBody>
      </p:sp>
    </p:spTree>
    <p:extLst>
      <p:ext uri="{BB962C8B-B14F-4D97-AF65-F5344CB8AC3E}">
        <p14:creationId xmlns:p14="http://schemas.microsoft.com/office/powerpoint/2010/main" val="3915124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10456" y="260350"/>
            <a:ext cx="6923088"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r>
              <a:rPr lang="ru-RU" altLang="ru-RU" sz="2000" b="1" kern="0" dirty="0" smtClean="0">
                <a:latin typeface="Arial" charset="0"/>
              </a:rPr>
              <a:t>Основные доходные источники </a:t>
            </a:r>
            <a:r>
              <a:rPr lang="ru-RU" altLang="ru-RU" sz="2000" b="1" kern="0" dirty="0" smtClean="0">
                <a:latin typeface="Arial" charset="0"/>
              </a:rPr>
              <a:t>бюджета  </a:t>
            </a:r>
            <a:r>
              <a:rPr lang="ru-RU" altLang="ru-RU" sz="2000" b="1" kern="0" dirty="0" err="1" smtClean="0">
                <a:latin typeface="Arial" charset="0"/>
              </a:rPr>
              <a:t>Новского</a:t>
            </a:r>
            <a:r>
              <a:rPr lang="ru-RU" altLang="ru-RU" sz="2000" b="1" kern="0" dirty="0" smtClean="0">
                <a:latin typeface="Arial" charset="0"/>
              </a:rPr>
              <a:t>  </a:t>
            </a:r>
            <a:r>
              <a:rPr lang="ru-RU" altLang="ru-RU" sz="2000" b="1" kern="0" dirty="0" smtClean="0">
                <a:latin typeface="Arial" charset="0"/>
              </a:rPr>
              <a:t>сельского поселения</a:t>
            </a:r>
            <a:br>
              <a:rPr lang="ru-RU" altLang="ru-RU" sz="2000" b="1" kern="0" dirty="0" smtClean="0">
                <a:latin typeface="Arial" charset="0"/>
              </a:rPr>
            </a:br>
            <a:r>
              <a:rPr lang="ru-RU" altLang="ru-RU" sz="2000" b="1" kern="0" dirty="0" smtClean="0">
                <a:latin typeface="Arial" charset="0"/>
              </a:rPr>
              <a:t>  в 2015-2017 годах</a:t>
            </a:r>
          </a:p>
        </p:txBody>
      </p:sp>
      <p:sp>
        <p:nvSpPr>
          <p:cNvPr id="4" name="Text Box 2897"/>
          <p:cNvSpPr txBox="1">
            <a:spLocks noChangeArrowheads="1"/>
          </p:cNvSpPr>
          <p:nvPr/>
        </p:nvSpPr>
        <p:spPr bwMode="auto">
          <a:xfrm>
            <a:off x="7241381" y="1052736"/>
            <a:ext cx="1584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ru-RU" altLang="ru-RU" sz="1000" dirty="0" err="1"/>
              <a:t>тыс.руб</a:t>
            </a:r>
            <a:r>
              <a:rPr lang="ru-RU" altLang="ru-RU" sz="1000" dirty="0"/>
              <a:t>.</a:t>
            </a:r>
          </a:p>
        </p:txBody>
      </p:sp>
      <p:graphicFrame>
        <p:nvGraphicFramePr>
          <p:cNvPr id="5" name="Таблица 4"/>
          <p:cNvGraphicFramePr>
            <a:graphicFrameLocks noGrp="1"/>
          </p:cNvGraphicFramePr>
          <p:nvPr>
            <p:extLst>
              <p:ext uri="{D42A27DB-BD31-4B8C-83A1-F6EECF244321}">
                <p14:modId xmlns:p14="http://schemas.microsoft.com/office/powerpoint/2010/main" val="456247232"/>
              </p:ext>
            </p:extLst>
          </p:nvPr>
        </p:nvGraphicFramePr>
        <p:xfrm>
          <a:off x="179512" y="1251064"/>
          <a:ext cx="8856986" cy="5442103"/>
        </p:xfrm>
        <a:graphic>
          <a:graphicData uri="http://schemas.openxmlformats.org/drawingml/2006/table">
            <a:tbl>
              <a:tblPr>
                <a:tableStyleId>{5C22544A-7EE6-4342-B048-85BDC9FD1C3A}</a:tableStyleId>
              </a:tblPr>
              <a:tblGrid>
                <a:gridCol w="797927"/>
                <a:gridCol w="2792740"/>
                <a:gridCol w="877719"/>
                <a:gridCol w="957513"/>
                <a:gridCol w="877720"/>
                <a:gridCol w="877717"/>
                <a:gridCol w="797928"/>
                <a:gridCol w="877722"/>
              </a:tblGrid>
              <a:tr h="493079">
                <a:tc rowSpan="2">
                  <a:txBody>
                    <a:bodyPr/>
                    <a:lstStyle/>
                    <a:p>
                      <a:pPr algn="ctr" fontAlgn="ctr"/>
                      <a:r>
                        <a:rPr lang="ru-RU" sz="1200" u="none" strike="noStrike" dirty="0">
                          <a:effectLst/>
                        </a:rPr>
                        <a:t>№    п/п</a:t>
                      </a:r>
                      <a:endParaRPr lang="ru-RU" sz="1200" b="0" i="0" u="none" strike="noStrike" dirty="0">
                        <a:solidFill>
                          <a:srgbClr val="000000"/>
                        </a:solidFill>
                        <a:effectLst/>
                        <a:latin typeface="Calibri"/>
                      </a:endParaRPr>
                    </a:p>
                  </a:txBody>
                  <a:tcPr marL="8082" marR="8082" marT="8082" marB="0" anchor="ctr"/>
                </a:tc>
                <a:tc rowSpan="2">
                  <a:txBody>
                    <a:bodyPr/>
                    <a:lstStyle/>
                    <a:p>
                      <a:pPr algn="ctr" fontAlgn="ctr"/>
                      <a:r>
                        <a:rPr lang="ru-RU" sz="1200" u="none" strike="noStrike" dirty="0">
                          <a:effectLst/>
                        </a:rPr>
                        <a:t>Наименование</a:t>
                      </a:r>
                      <a:endParaRPr lang="ru-RU" sz="1200" b="0" i="0" u="none" strike="noStrike" dirty="0">
                        <a:solidFill>
                          <a:srgbClr val="000000"/>
                        </a:solidFill>
                        <a:effectLst/>
                        <a:latin typeface="Calibri"/>
                      </a:endParaRPr>
                    </a:p>
                  </a:txBody>
                  <a:tcPr marL="8082" marR="8082" marT="8082" marB="0" anchor="ctr"/>
                </a:tc>
                <a:tc gridSpan="2">
                  <a:txBody>
                    <a:bodyPr/>
                    <a:lstStyle/>
                    <a:p>
                      <a:pPr algn="ctr" fontAlgn="ctr"/>
                      <a:r>
                        <a:rPr lang="ru-RU" sz="1200" u="none" strike="noStrike" dirty="0" smtClean="0">
                          <a:effectLst/>
                        </a:rPr>
                        <a:t>2015 </a:t>
                      </a:r>
                      <a:r>
                        <a:rPr lang="ru-RU" sz="1200" u="none" strike="noStrike" dirty="0">
                          <a:effectLst/>
                        </a:rPr>
                        <a:t>год</a:t>
                      </a:r>
                      <a:endParaRPr lang="ru-RU" sz="1200" b="0" i="0" u="none" strike="noStrike" dirty="0">
                        <a:solidFill>
                          <a:srgbClr val="000000"/>
                        </a:solidFill>
                        <a:effectLst/>
                        <a:latin typeface="Calibri"/>
                      </a:endParaRPr>
                    </a:p>
                  </a:txBody>
                  <a:tcPr marL="8082" marR="8082" marT="8082" marB="0" anchor="ctr"/>
                </a:tc>
                <a:tc hMerge="1">
                  <a:txBody>
                    <a:bodyPr/>
                    <a:lstStyle/>
                    <a:p>
                      <a:endParaRPr lang="ru-RU"/>
                    </a:p>
                  </a:txBody>
                  <a:tcPr/>
                </a:tc>
                <a:tc gridSpan="2">
                  <a:txBody>
                    <a:bodyPr/>
                    <a:lstStyle/>
                    <a:p>
                      <a:pPr algn="ctr" fontAlgn="ctr"/>
                      <a:r>
                        <a:rPr lang="ru-RU" sz="1200" u="none" strike="noStrike" dirty="0" smtClean="0">
                          <a:effectLst/>
                        </a:rPr>
                        <a:t>2016 </a:t>
                      </a:r>
                      <a:r>
                        <a:rPr lang="ru-RU" sz="1200" u="none" strike="noStrike" dirty="0">
                          <a:effectLst/>
                        </a:rPr>
                        <a:t>год</a:t>
                      </a:r>
                      <a:endParaRPr lang="ru-RU" sz="1200" b="0" i="0" u="none" strike="noStrike" dirty="0">
                        <a:solidFill>
                          <a:srgbClr val="000000"/>
                        </a:solidFill>
                        <a:effectLst/>
                        <a:latin typeface="Calibri"/>
                      </a:endParaRPr>
                    </a:p>
                  </a:txBody>
                  <a:tcPr marL="8082" marR="8082" marT="8082" marB="0" anchor="ctr"/>
                </a:tc>
                <a:tc hMerge="1">
                  <a:txBody>
                    <a:bodyPr/>
                    <a:lstStyle/>
                    <a:p>
                      <a:endParaRPr lang="ru-RU"/>
                    </a:p>
                  </a:txBody>
                  <a:tcPr/>
                </a:tc>
                <a:tc gridSpan="2">
                  <a:txBody>
                    <a:bodyPr/>
                    <a:lstStyle/>
                    <a:p>
                      <a:pPr algn="ctr" fontAlgn="ctr"/>
                      <a:r>
                        <a:rPr lang="ru-RU" sz="1200" u="none" strike="noStrike" dirty="0" smtClean="0">
                          <a:effectLst/>
                        </a:rPr>
                        <a:t>2017 </a:t>
                      </a:r>
                      <a:r>
                        <a:rPr lang="ru-RU" sz="1200" u="none" strike="noStrike" dirty="0">
                          <a:effectLst/>
                        </a:rPr>
                        <a:t>год</a:t>
                      </a:r>
                      <a:endParaRPr lang="ru-RU" sz="1200" b="0" i="0" u="none" strike="noStrike" dirty="0">
                        <a:solidFill>
                          <a:srgbClr val="000000"/>
                        </a:solidFill>
                        <a:effectLst/>
                        <a:latin typeface="Calibri"/>
                      </a:endParaRPr>
                    </a:p>
                  </a:txBody>
                  <a:tcPr marL="8082" marR="8082" marT="8082" marB="0" anchor="ctr"/>
                </a:tc>
                <a:tc hMerge="1">
                  <a:txBody>
                    <a:bodyPr/>
                    <a:lstStyle/>
                    <a:p>
                      <a:endParaRPr lang="ru-RU"/>
                    </a:p>
                  </a:txBody>
                  <a:tcPr/>
                </a:tc>
              </a:tr>
              <a:tr h="484925">
                <a:tc vMerge="1">
                  <a:txBody>
                    <a:bodyPr/>
                    <a:lstStyle/>
                    <a:p>
                      <a:endParaRPr lang="ru-RU"/>
                    </a:p>
                  </a:txBody>
                  <a:tcPr/>
                </a:tc>
                <a:tc vMerge="1">
                  <a:txBody>
                    <a:bodyPr/>
                    <a:lstStyle/>
                    <a:p>
                      <a:endParaRPr lang="ru-RU"/>
                    </a:p>
                  </a:txBody>
                  <a:tcPr/>
                </a:tc>
                <a:tc>
                  <a:txBody>
                    <a:bodyPr/>
                    <a:lstStyle/>
                    <a:p>
                      <a:pPr algn="ctr" fontAlgn="ctr"/>
                      <a:r>
                        <a:rPr lang="ru-RU" sz="1200" u="none" strike="noStrike" dirty="0">
                          <a:effectLst/>
                        </a:rPr>
                        <a:t>Сумма </a:t>
                      </a:r>
                      <a:r>
                        <a:rPr lang="ru-RU" sz="1200" u="none" strike="noStrike" dirty="0" err="1">
                          <a:effectLst/>
                        </a:rPr>
                        <a:t>тыс.руб</a:t>
                      </a: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u="none" strike="noStrike" dirty="0">
                          <a:effectLst/>
                        </a:rPr>
                        <a:t>% к общему объему</a:t>
                      </a: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u="none" strike="noStrike" dirty="0">
                          <a:effectLst/>
                        </a:rPr>
                        <a:t>Сумма </a:t>
                      </a:r>
                      <a:r>
                        <a:rPr lang="ru-RU" sz="1200" u="none" strike="noStrike" dirty="0" err="1">
                          <a:effectLst/>
                        </a:rPr>
                        <a:t>тыс.руб</a:t>
                      </a: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u="none" strike="noStrike" dirty="0">
                          <a:effectLst/>
                        </a:rPr>
                        <a:t>% к общему объему</a:t>
                      </a: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u="none" strike="noStrike" dirty="0">
                          <a:effectLst/>
                        </a:rPr>
                        <a:t>Сумма </a:t>
                      </a:r>
                      <a:r>
                        <a:rPr lang="ru-RU" sz="1200" u="none" strike="noStrike" dirty="0" err="1">
                          <a:effectLst/>
                        </a:rPr>
                        <a:t>тыс.руб</a:t>
                      </a: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u="none" strike="noStrike">
                          <a:effectLst/>
                        </a:rPr>
                        <a:t>% к общему объему</a:t>
                      </a:r>
                      <a:endParaRPr lang="ru-RU" sz="1200" b="0" i="0" u="none" strike="noStrike">
                        <a:solidFill>
                          <a:srgbClr val="000000"/>
                        </a:solidFill>
                        <a:effectLst/>
                        <a:latin typeface="Calibri"/>
                      </a:endParaRPr>
                    </a:p>
                  </a:txBody>
                  <a:tcPr marL="8082" marR="8082" marT="8082" marB="0" anchor="ctr"/>
                </a:tc>
              </a:tr>
              <a:tr h="161642">
                <a:tc>
                  <a:txBody>
                    <a:bodyPr/>
                    <a:lstStyle/>
                    <a:p>
                      <a:pPr algn="ctr" fontAlgn="ctr"/>
                      <a:r>
                        <a:rPr lang="ru-RU" sz="1200" u="none" strike="noStrike">
                          <a:effectLst/>
                        </a:rPr>
                        <a:t> </a:t>
                      </a:r>
                      <a:endParaRPr lang="ru-RU" sz="1200" b="0" i="0" u="none" strike="noStrike">
                        <a:solidFill>
                          <a:srgbClr val="000000"/>
                        </a:solidFill>
                        <a:effectLst/>
                        <a:latin typeface="Calibri"/>
                      </a:endParaRPr>
                    </a:p>
                  </a:txBody>
                  <a:tcPr marL="8082" marR="8082" marT="8082" marB="0" anchor="ctr"/>
                </a:tc>
                <a:tc>
                  <a:txBody>
                    <a:bodyPr/>
                    <a:lstStyle/>
                    <a:p>
                      <a:pPr algn="ctr" fontAlgn="ctr"/>
                      <a:r>
                        <a:rPr lang="ru-RU" sz="1200" b="1" u="none" strike="noStrike" dirty="0">
                          <a:effectLst/>
                        </a:rPr>
                        <a:t>ДОХОДЫ, ВСЕГО</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7668,0</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100</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8710,7</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100</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8294,5</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100</a:t>
                      </a:r>
                      <a:endParaRPr lang="ru-RU" sz="1200" b="1" i="0" u="none" strike="noStrike" dirty="0">
                        <a:solidFill>
                          <a:srgbClr val="000000"/>
                        </a:solidFill>
                        <a:effectLst/>
                        <a:latin typeface="Calibri"/>
                      </a:endParaRPr>
                    </a:p>
                  </a:txBody>
                  <a:tcPr marL="8082" marR="8082" marT="8082" marB="0" anchor="ctr"/>
                </a:tc>
              </a:tr>
              <a:tr h="161642">
                <a:tc>
                  <a:txBody>
                    <a:bodyPr/>
                    <a:lstStyle/>
                    <a:p>
                      <a:pPr algn="ctr" fontAlgn="ctr"/>
                      <a:r>
                        <a:rPr lang="ru-RU" sz="1200" u="none" strike="noStrike">
                          <a:effectLst/>
                        </a:rPr>
                        <a:t> </a:t>
                      </a:r>
                      <a:endParaRPr lang="ru-RU" sz="1200" b="0" i="0" u="none" strike="noStrike">
                        <a:solidFill>
                          <a:srgbClr val="000000"/>
                        </a:solidFill>
                        <a:effectLst/>
                        <a:latin typeface="Calibri"/>
                      </a:endParaRPr>
                    </a:p>
                  </a:txBody>
                  <a:tcPr marL="8082" marR="8082" marT="8082" marB="0" anchor="ctr"/>
                </a:tc>
                <a:tc>
                  <a:txBody>
                    <a:bodyPr/>
                    <a:lstStyle/>
                    <a:p>
                      <a:pPr algn="ctr" fontAlgn="ctr"/>
                      <a:r>
                        <a:rPr lang="ru-RU" sz="1200" u="none" strike="noStrike">
                          <a:effectLst/>
                        </a:rPr>
                        <a:t>в том числе:</a:t>
                      </a:r>
                      <a:endParaRPr lang="ru-RU" sz="1200" b="0" i="0" u="none" strike="noStrike">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r>
              <a:tr h="161642">
                <a:tc>
                  <a:txBody>
                    <a:bodyPr/>
                    <a:lstStyle/>
                    <a:p>
                      <a:pPr algn="ctr" fontAlgn="ctr"/>
                      <a:r>
                        <a:rPr lang="en-US" sz="1200" u="none" strike="noStrike">
                          <a:effectLst/>
                        </a:rPr>
                        <a:t>I</a:t>
                      </a:r>
                      <a:endParaRPr lang="en-US" sz="1200" b="0" i="0" u="none" strike="noStrike">
                        <a:solidFill>
                          <a:srgbClr val="000000"/>
                        </a:solidFill>
                        <a:effectLst/>
                        <a:latin typeface="Calibri"/>
                      </a:endParaRPr>
                    </a:p>
                  </a:txBody>
                  <a:tcPr marL="8082" marR="8082" marT="8082" marB="0" anchor="ctr"/>
                </a:tc>
                <a:tc>
                  <a:txBody>
                    <a:bodyPr/>
                    <a:lstStyle/>
                    <a:p>
                      <a:pPr algn="ctr" fontAlgn="ctr"/>
                      <a:r>
                        <a:rPr lang="ru-RU" sz="1200" b="1" u="none" strike="noStrike" dirty="0" smtClean="0">
                          <a:effectLst/>
                        </a:rPr>
                        <a:t>Налоговые доходы</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740,2</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9,7</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820,9</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9,4</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775,1</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9,4</a:t>
                      </a:r>
                      <a:endParaRPr lang="ru-RU" sz="1200" b="1" i="0" u="none" strike="noStrike" dirty="0">
                        <a:solidFill>
                          <a:srgbClr val="000000"/>
                        </a:solidFill>
                        <a:effectLst/>
                        <a:latin typeface="Calibri"/>
                      </a:endParaRPr>
                    </a:p>
                  </a:txBody>
                  <a:tcPr marL="8082" marR="8082" marT="8082" marB="0" anchor="ctr"/>
                </a:tc>
              </a:tr>
              <a:tr h="161642">
                <a:tc>
                  <a:txBody>
                    <a:bodyPr/>
                    <a:lstStyle/>
                    <a:p>
                      <a:pPr algn="ctr" fontAlgn="ctr"/>
                      <a:r>
                        <a:rPr lang="ru-RU" sz="1200" u="none" strike="noStrike">
                          <a:effectLst/>
                        </a:rPr>
                        <a:t> </a:t>
                      </a:r>
                      <a:endParaRPr lang="ru-RU" sz="1200" b="0" i="0" u="none" strike="noStrike">
                        <a:solidFill>
                          <a:srgbClr val="000000"/>
                        </a:solidFill>
                        <a:effectLst/>
                        <a:latin typeface="Calibri"/>
                      </a:endParaRPr>
                    </a:p>
                  </a:txBody>
                  <a:tcPr marL="8082" marR="8082" marT="8082" marB="0" anchor="ctr"/>
                </a:tc>
                <a:tc>
                  <a:txBody>
                    <a:bodyPr/>
                    <a:lstStyle/>
                    <a:p>
                      <a:pPr algn="l" fontAlgn="ctr"/>
                      <a:r>
                        <a:rPr lang="ru-RU" sz="1200" u="none" strike="noStrike" dirty="0">
                          <a:effectLst/>
                        </a:rPr>
                        <a:t>из них (наиболее значимые)</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a:solidFill>
                          <a:srgbClr val="000000"/>
                        </a:solidFill>
                        <a:effectLst/>
                        <a:latin typeface="Calibri"/>
                      </a:endParaRPr>
                    </a:p>
                  </a:txBody>
                  <a:tcPr marL="8082" marR="8082" marT="8082" marB="0" anchor="ctr"/>
                </a:tc>
                <a:tc>
                  <a:txBody>
                    <a:bodyPr/>
                    <a:lstStyle/>
                    <a:p>
                      <a:pPr algn="ctr" fontAlgn="ctr"/>
                      <a:endParaRPr lang="ru-RU" sz="1200" b="0" i="0" u="none" strike="noStrike">
                        <a:solidFill>
                          <a:srgbClr val="000000"/>
                        </a:solidFill>
                        <a:effectLst/>
                        <a:latin typeface="Calibri"/>
                      </a:endParaRPr>
                    </a:p>
                  </a:txBody>
                  <a:tcPr marL="8082" marR="8082" marT="8082" marB="0" anchor="ctr"/>
                </a:tc>
                <a:tc>
                  <a:txBody>
                    <a:bodyPr/>
                    <a:lstStyle/>
                    <a:p>
                      <a:pPr algn="ctr" fontAlgn="ctr"/>
                      <a:endParaRPr lang="ru-RU" sz="1200" b="0" i="0" u="none" strike="noStrike">
                        <a:solidFill>
                          <a:srgbClr val="000000"/>
                        </a:solidFill>
                        <a:effectLst/>
                        <a:latin typeface="Calibri"/>
                      </a:endParaRPr>
                    </a:p>
                  </a:txBody>
                  <a:tcPr marL="8082" marR="8082" marT="8082" marB="0" anchor="ctr"/>
                </a:tc>
                <a:tc>
                  <a:txBody>
                    <a:bodyPr/>
                    <a:lstStyle/>
                    <a:p>
                      <a:pPr algn="ctr" fontAlgn="ctr"/>
                      <a:endParaRPr lang="ru-RU" sz="1200" b="0" i="0" u="none" strike="noStrike">
                        <a:solidFill>
                          <a:srgbClr val="000000"/>
                        </a:solidFill>
                        <a:effectLst/>
                        <a:latin typeface="Calibri"/>
                      </a:endParaRPr>
                    </a:p>
                  </a:txBody>
                  <a:tcPr marL="8082" marR="8082" marT="8082" marB="0" anchor="ctr"/>
                </a:tc>
                <a:tc>
                  <a:txBody>
                    <a:bodyPr/>
                    <a:lstStyle/>
                    <a:p>
                      <a:pPr algn="ctr" fontAlgn="ctr"/>
                      <a:endParaRPr lang="ru-RU" sz="1200" b="0" i="0" u="none" strike="noStrike">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r>
              <a:tr h="161642">
                <a:tc>
                  <a:txBody>
                    <a:bodyPr/>
                    <a:lstStyle/>
                    <a:p>
                      <a:pPr algn="ctr" fontAlgn="ctr"/>
                      <a:r>
                        <a:rPr lang="ru-RU" sz="1200" u="none" strike="noStrike">
                          <a:effectLst/>
                        </a:rPr>
                        <a:t>1.</a:t>
                      </a:r>
                      <a:endParaRPr lang="ru-RU" sz="1200" b="0" i="0" u="none" strike="noStrike">
                        <a:solidFill>
                          <a:srgbClr val="000000"/>
                        </a:solidFill>
                        <a:effectLst/>
                        <a:latin typeface="Calibri"/>
                      </a:endParaRPr>
                    </a:p>
                  </a:txBody>
                  <a:tcPr marL="8082" marR="8082" marT="8082" marB="0" anchor="ctr"/>
                </a:tc>
                <a:tc>
                  <a:txBody>
                    <a:bodyPr/>
                    <a:lstStyle/>
                    <a:p>
                      <a:pPr algn="l" fontAlgn="ctr"/>
                      <a:r>
                        <a:rPr lang="ru-RU" sz="1200" u="none" strike="noStrike" dirty="0">
                          <a:effectLst/>
                        </a:rPr>
                        <a:t>Налог на доходы физических лиц</a:t>
                      </a: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197,0</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215,9</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215,9</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r>
              <a:tr h="484925">
                <a:tc>
                  <a:txBody>
                    <a:bodyPr/>
                    <a:lstStyle/>
                    <a:p>
                      <a:pPr algn="ctr" fontAlgn="ctr"/>
                      <a:r>
                        <a:rPr lang="ru-RU" sz="1200" u="none" strike="noStrike">
                          <a:effectLst/>
                        </a:rPr>
                        <a:t>2.</a:t>
                      </a:r>
                      <a:endParaRPr lang="ru-RU" sz="1200" b="0" i="0" u="none" strike="noStrike">
                        <a:solidFill>
                          <a:srgbClr val="000000"/>
                        </a:solidFill>
                        <a:effectLst/>
                        <a:latin typeface="Calibri"/>
                      </a:endParaRPr>
                    </a:p>
                  </a:txBody>
                  <a:tcPr marL="8082" marR="8082" marT="8082" marB="0" anchor="ctr"/>
                </a:tc>
                <a:tc>
                  <a:txBody>
                    <a:bodyPr/>
                    <a:lstStyle/>
                    <a:p>
                      <a:pPr algn="l" fontAlgn="ctr"/>
                      <a:r>
                        <a:rPr lang="ru-RU" sz="1200" u="none" strike="noStrike" dirty="0">
                          <a:effectLst/>
                        </a:rPr>
                        <a:t>Налог на товары (работы, услуги), реализуемые на территории Российской Федерации</a:t>
                      </a: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199,7</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256,5</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210,7</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r>
              <a:tr h="161642">
                <a:tc>
                  <a:txBody>
                    <a:bodyPr/>
                    <a:lstStyle/>
                    <a:p>
                      <a:pPr algn="ctr" fontAlgn="ctr"/>
                      <a:r>
                        <a:rPr lang="ru-RU" sz="1200" u="none" strike="noStrike">
                          <a:effectLst/>
                        </a:rPr>
                        <a:t>3.</a:t>
                      </a:r>
                      <a:endParaRPr lang="ru-RU" sz="1200" b="0" i="0" u="none" strike="noStrike">
                        <a:solidFill>
                          <a:srgbClr val="000000"/>
                        </a:solidFill>
                        <a:effectLst/>
                        <a:latin typeface="Calibri"/>
                      </a:endParaRPr>
                    </a:p>
                  </a:txBody>
                  <a:tcPr marL="8082" marR="8082" marT="8082" marB="0" anchor="ctr"/>
                </a:tc>
                <a:tc>
                  <a:txBody>
                    <a:bodyPr/>
                    <a:lstStyle/>
                    <a:p>
                      <a:pPr algn="l" fontAlgn="ctr"/>
                      <a:r>
                        <a:rPr lang="ru-RU" sz="1200" u="none" strike="noStrike" dirty="0">
                          <a:effectLst/>
                        </a:rPr>
                        <a:t>Налог на совокупный доход</a:t>
                      </a: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3,5</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3,5</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3,5</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r>
              <a:tr h="161642">
                <a:tc>
                  <a:txBody>
                    <a:bodyPr/>
                    <a:lstStyle/>
                    <a:p>
                      <a:pPr algn="ctr" fontAlgn="ctr"/>
                      <a:r>
                        <a:rPr lang="ru-RU" sz="1200" u="none" strike="noStrike">
                          <a:effectLst/>
                        </a:rPr>
                        <a:t>4.</a:t>
                      </a:r>
                      <a:endParaRPr lang="ru-RU" sz="1200" b="0" i="0" u="none" strike="noStrike">
                        <a:solidFill>
                          <a:srgbClr val="000000"/>
                        </a:solidFill>
                        <a:effectLst/>
                        <a:latin typeface="Calibri"/>
                      </a:endParaRPr>
                    </a:p>
                  </a:txBody>
                  <a:tcPr marL="8082" marR="8082" marT="8082" marB="0" anchor="ctr"/>
                </a:tc>
                <a:tc>
                  <a:txBody>
                    <a:bodyPr/>
                    <a:lstStyle/>
                    <a:p>
                      <a:pPr algn="l" fontAlgn="ctr"/>
                      <a:r>
                        <a:rPr lang="ru-RU" sz="1200" u="none" strike="noStrike" dirty="0">
                          <a:effectLst/>
                        </a:rPr>
                        <a:t>Налог на имущество</a:t>
                      </a: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35,0</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40,0</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40,0</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r>
              <a:tr h="161642">
                <a:tc>
                  <a:txBody>
                    <a:bodyPr/>
                    <a:lstStyle/>
                    <a:p>
                      <a:pPr algn="ctr" fontAlgn="ctr"/>
                      <a:r>
                        <a:rPr lang="ru-RU" sz="1200" u="none" strike="noStrike">
                          <a:effectLst/>
                        </a:rPr>
                        <a:t>5.</a:t>
                      </a:r>
                      <a:endParaRPr lang="ru-RU" sz="1200" b="0" i="0" u="none" strike="noStrike">
                        <a:solidFill>
                          <a:srgbClr val="000000"/>
                        </a:solidFill>
                        <a:effectLst/>
                        <a:latin typeface="Calibri"/>
                      </a:endParaRPr>
                    </a:p>
                  </a:txBody>
                  <a:tcPr marL="8082" marR="8082" marT="8082" marB="0" anchor="ctr"/>
                </a:tc>
                <a:tc>
                  <a:txBody>
                    <a:bodyPr/>
                    <a:lstStyle/>
                    <a:p>
                      <a:pPr algn="l" fontAlgn="ctr"/>
                      <a:r>
                        <a:rPr lang="ru-RU" sz="1200" b="0" i="0" u="none" strike="noStrike" dirty="0" smtClean="0">
                          <a:solidFill>
                            <a:schemeClr val="dk1"/>
                          </a:solidFill>
                          <a:effectLst/>
                          <a:latin typeface="+mn-lt"/>
                        </a:rPr>
                        <a:t>Налог</a:t>
                      </a:r>
                      <a:r>
                        <a:rPr lang="ru-RU" sz="1200" b="0" i="0" u="none" strike="noStrike" baseline="0" dirty="0" smtClean="0">
                          <a:solidFill>
                            <a:schemeClr val="dk1"/>
                          </a:solidFill>
                          <a:effectLst/>
                          <a:latin typeface="+mn-lt"/>
                        </a:rPr>
                        <a:t> на землю</a:t>
                      </a: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305,0</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305,0</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305,0</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r>
              <a:tr h="161642">
                <a:tc>
                  <a:txBody>
                    <a:bodyPr/>
                    <a:lstStyle/>
                    <a:p>
                      <a:pPr algn="ctr" fontAlgn="ctr"/>
                      <a:r>
                        <a:rPr lang="en-US" sz="1200" u="none" strike="noStrike">
                          <a:effectLst/>
                        </a:rPr>
                        <a:t>II</a:t>
                      </a:r>
                      <a:endParaRPr lang="en-US" sz="1200" b="0" i="0" u="none" strike="noStrike">
                        <a:solidFill>
                          <a:srgbClr val="000000"/>
                        </a:solidFill>
                        <a:effectLst/>
                        <a:latin typeface="Calibri"/>
                      </a:endParaRPr>
                    </a:p>
                  </a:txBody>
                  <a:tcPr marL="8082" marR="8082" marT="8082" marB="0" anchor="ctr"/>
                </a:tc>
                <a:tc>
                  <a:txBody>
                    <a:bodyPr/>
                    <a:lstStyle/>
                    <a:p>
                      <a:pPr algn="ctr" fontAlgn="ctr"/>
                      <a:r>
                        <a:rPr lang="ru-RU" sz="1200" b="1" u="none" strike="noStrike" dirty="0" smtClean="0">
                          <a:effectLst/>
                        </a:rPr>
                        <a:t>Неналоговые</a:t>
                      </a:r>
                      <a:r>
                        <a:rPr lang="ru-RU" sz="1200" b="1" u="none" strike="noStrike" baseline="0" dirty="0" smtClean="0">
                          <a:effectLst/>
                        </a:rPr>
                        <a:t> доходы</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245,0</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3,2</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245,0</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2,8</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245,0</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2,9</a:t>
                      </a:r>
                      <a:endParaRPr lang="ru-RU" sz="1200" b="1" i="0" u="none" strike="noStrike" dirty="0">
                        <a:solidFill>
                          <a:srgbClr val="000000"/>
                        </a:solidFill>
                        <a:effectLst/>
                        <a:latin typeface="Calibri"/>
                      </a:endParaRPr>
                    </a:p>
                  </a:txBody>
                  <a:tcPr marL="8082" marR="8082" marT="8082" marB="0" anchor="ctr"/>
                </a:tc>
              </a:tr>
              <a:tr h="161642">
                <a:tc>
                  <a:txBody>
                    <a:bodyPr/>
                    <a:lstStyle/>
                    <a:p>
                      <a:pPr algn="ctr" fontAlgn="ctr"/>
                      <a:r>
                        <a:rPr lang="ru-RU" sz="1200" u="none" strike="noStrike">
                          <a:effectLst/>
                        </a:rPr>
                        <a:t> </a:t>
                      </a:r>
                      <a:endParaRPr lang="ru-RU" sz="1200" b="0" i="0" u="none" strike="noStrike">
                        <a:solidFill>
                          <a:srgbClr val="000000"/>
                        </a:solidFill>
                        <a:effectLst/>
                        <a:latin typeface="Calibri"/>
                      </a:endParaRPr>
                    </a:p>
                  </a:txBody>
                  <a:tcPr marL="8082" marR="8082" marT="8082" marB="0" anchor="ctr"/>
                </a:tc>
                <a:tc>
                  <a:txBody>
                    <a:bodyPr/>
                    <a:lstStyle/>
                    <a:p>
                      <a:pPr algn="l" fontAlgn="ctr"/>
                      <a:r>
                        <a:rPr lang="ru-RU" sz="1200" u="none" strike="noStrike" dirty="0">
                          <a:effectLst/>
                        </a:rPr>
                        <a:t>из них (наиболее значимые)</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a:solidFill>
                          <a:srgbClr val="000000"/>
                        </a:solidFill>
                        <a:effectLst/>
                        <a:latin typeface="Calibri"/>
                      </a:endParaRPr>
                    </a:p>
                  </a:txBody>
                  <a:tcPr marL="8082" marR="8082" marT="8082" marB="0" anchor="ctr"/>
                </a:tc>
                <a:tc>
                  <a:txBody>
                    <a:bodyPr/>
                    <a:lstStyle/>
                    <a:p>
                      <a:pPr algn="ctr" fontAlgn="ctr"/>
                      <a:endParaRPr lang="ru-RU" sz="1200" b="0" i="0" u="none" strike="noStrike">
                        <a:solidFill>
                          <a:srgbClr val="000000"/>
                        </a:solidFill>
                        <a:effectLst/>
                        <a:latin typeface="Calibri"/>
                      </a:endParaRPr>
                    </a:p>
                  </a:txBody>
                  <a:tcPr marL="8082" marR="8082" marT="8082" marB="0" anchor="ctr"/>
                </a:tc>
                <a:tc>
                  <a:txBody>
                    <a:bodyPr/>
                    <a:lstStyle/>
                    <a:p>
                      <a:pPr algn="ctr" fontAlgn="ctr"/>
                      <a:endParaRPr lang="ru-RU" sz="1200" b="0" i="0" u="none" strike="noStrike">
                        <a:solidFill>
                          <a:srgbClr val="000000"/>
                        </a:solidFill>
                        <a:effectLst/>
                        <a:latin typeface="Calibri"/>
                      </a:endParaRPr>
                    </a:p>
                  </a:txBody>
                  <a:tcPr marL="8082" marR="8082" marT="8082" marB="0" anchor="ctr"/>
                </a:tc>
                <a:tc>
                  <a:txBody>
                    <a:bodyPr/>
                    <a:lstStyle/>
                    <a:p>
                      <a:pPr algn="ctr" fontAlgn="ctr"/>
                      <a:endParaRPr lang="ru-RU" sz="1200" b="0" i="0" u="none" strike="noStrike">
                        <a:solidFill>
                          <a:srgbClr val="000000"/>
                        </a:solidFill>
                        <a:effectLst/>
                        <a:latin typeface="Calibri"/>
                      </a:endParaRPr>
                    </a:p>
                  </a:txBody>
                  <a:tcPr marL="8082" marR="8082" marT="8082" marB="0" anchor="ctr"/>
                </a:tc>
                <a:tc>
                  <a:txBody>
                    <a:bodyPr/>
                    <a:lstStyle/>
                    <a:p>
                      <a:pPr algn="ctr" fontAlgn="ctr"/>
                      <a:endParaRPr lang="ru-RU" sz="1200" b="0" i="0" u="none" strike="noStrike">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r>
              <a:tr h="646566">
                <a:tc>
                  <a:txBody>
                    <a:bodyPr/>
                    <a:lstStyle/>
                    <a:p>
                      <a:pPr algn="ctr" fontAlgn="ctr"/>
                      <a:r>
                        <a:rPr lang="ru-RU" sz="1200" u="none" strike="noStrike">
                          <a:effectLst/>
                        </a:rPr>
                        <a:t>1.</a:t>
                      </a:r>
                      <a:endParaRPr lang="ru-RU" sz="1200" b="0" i="0" u="none" strike="noStrike">
                        <a:solidFill>
                          <a:srgbClr val="000000"/>
                        </a:solidFill>
                        <a:effectLst/>
                        <a:latin typeface="Calibri"/>
                      </a:endParaRPr>
                    </a:p>
                  </a:txBody>
                  <a:tcPr marL="8082" marR="8082" marT="8082" marB="0" anchor="ctr"/>
                </a:tc>
                <a:tc>
                  <a:txBody>
                    <a:bodyPr/>
                    <a:lstStyle/>
                    <a:p>
                      <a:pPr algn="l" fontAlgn="ctr"/>
                      <a:r>
                        <a:rPr lang="ru-RU" sz="1200" u="none" strike="noStrike" dirty="0">
                          <a:effectLst/>
                        </a:rPr>
                        <a:t>Доходы от использования имущества, находящегося в государственной и муниципальной собственности</a:t>
                      </a: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217,0</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217,0</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217,0</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r>
              <a:tr h="484925">
                <a:tc>
                  <a:txBody>
                    <a:bodyPr/>
                    <a:lstStyle/>
                    <a:p>
                      <a:pPr algn="ctr" fontAlgn="ctr"/>
                      <a:r>
                        <a:rPr lang="ru-RU" sz="1200" u="none" strike="noStrike">
                          <a:effectLst/>
                        </a:rPr>
                        <a:t>2.</a:t>
                      </a:r>
                      <a:endParaRPr lang="ru-RU" sz="1200" b="0" i="0" u="none" strike="noStrike">
                        <a:solidFill>
                          <a:srgbClr val="000000"/>
                        </a:solidFill>
                        <a:effectLst/>
                        <a:latin typeface="Calibri"/>
                      </a:endParaRPr>
                    </a:p>
                  </a:txBody>
                  <a:tcPr marL="8082" marR="8082" marT="8082" marB="0" anchor="ctr"/>
                </a:tc>
                <a:tc>
                  <a:txBody>
                    <a:bodyPr/>
                    <a:lstStyle/>
                    <a:p>
                      <a:pPr algn="l" fontAlgn="ctr"/>
                      <a:r>
                        <a:rPr lang="ru-RU" sz="1200" u="none" strike="noStrike" dirty="0">
                          <a:effectLst/>
                        </a:rPr>
                        <a:t>Доходы от </a:t>
                      </a:r>
                      <a:r>
                        <a:rPr lang="ru-RU" sz="1200" u="none" strike="noStrike" dirty="0" smtClean="0">
                          <a:effectLst/>
                        </a:rPr>
                        <a:t>оказания платных услуг (работ) и компенсации затрат государства</a:t>
                      </a: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28,0</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28,0</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c>
                  <a:txBody>
                    <a:bodyPr/>
                    <a:lstStyle/>
                    <a:p>
                      <a:pPr algn="ctr" fontAlgn="ctr"/>
                      <a:r>
                        <a:rPr lang="ru-RU" sz="1200" b="0" i="0" u="none" strike="noStrike" dirty="0" smtClean="0">
                          <a:solidFill>
                            <a:srgbClr val="000000"/>
                          </a:solidFill>
                          <a:effectLst/>
                          <a:latin typeface="Calibri"/>
                        </a:rPr>
                        <a:t>28,0</a:t>
                      </a:r>
                      <a:endParaRPr lang="ru-RU" sz="1200" b="0" i="0" u="none" strike="noStrike" dirty="0">
                        <a:solidFill>
                          <a:srgbClr val="000000"/>
                        </a:solidFill>
                        <a:effectLst/>
                        <a:latin typeface="Calibri"/>
                      </a:endParaRPr>
                    </a:p>
                  </a:txBody>
                  <a:tcPr marL="8082" marR="8082" marT="8082" marB="0" anchor="ctr"/>
                </a:tc>
                <a:tc>
                  <a:txBody>
                    <a:bodyPr/>
                    <a:lstStyle/>
                    <a:p>
                      <a:pPr algn="ctr" fontAlgn="ctr"/>
                      <a:endParaRPr lang="ru-RU" sz="1200" b="0" i="0" u="none" strike="noStrike" dirty="0">
                        <a:solidFill>
                          <a:srgbClr val="000000"/>
                        </a:solidFill>
                        <a:effectLst/>
                        <a:latin typeface="Calibri"/>
                      </a:endParaRPr>
                    </a:p>
                  </a:txBody>
                  <a:tcPr marL="8082" marR="8082" marT="8082" marB="0" anchor="ctr"/>
                </a:tc>
              </a:tr>
              <a:tr h="794469">
                <a:tc>
                  <a:txBody>
                    <a:bodyPr/>
                    <a:lstStyle/>
                    <a:p>
                      <a:pPr algn="ctr" fontAlgn="ctr"/>
                      <a:r>
                        <a:rPr lang="en-US" sz="1200" u="none" strike="noStrike" dirty="0">
                          <a:effectLst/>
                        </a:rPr>
                        <a:t>III</a:t>
                      </a:r>
                      <a:endParaRPr lang="en-US" sz="1200" b="0" i="0" u="none" strike="noStrike" dirty="0">
                        <a:solidFill>
                          <a:srgbClr val="000000"/>
                        </a:solidFill>
                        <a:effectLst/>
                        <a:latin typeface="Calibri"/>
                      </a:endParaRPr>
                    </a:p>
                  </a:txBody>
                  <a:tcPr marL="8082" marR="8082" marT="8082" marB="0" anchor="ctr"/>
                </a:tc>
                <a:tc>
                  <a:txBody>
                    <a:bodyPr/>
                    <a:lstStyle/>
                    <a:p>
                      <a:pPr algn="ctr" fontAlgn="ctr"/>
                      <a:r>
                        <a:rPr lang="ru-RU" sz="1200" b="1" u="none" strike="noStrike" dirty="0">
                          <a:effectLst/>
                        </a:rPr>
                        <a:t>БЕЗВОЗМЕЗДНЫЕ ПОСТУПЛЕНИЯ БЮДЖЕТОВ ДРУГИХ УРОВНЕЙ</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6682,8</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87,1</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7644,8</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87,8</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7274,4</a:t>
                      </a:r>
                      <a:endParaRPr lang="ru-RU" sz="1200" b="1" i="0" u="none" strike="noStrike" dirty="0">
                        <a:solidFill>
                          <a:srgbClr val="000000"/>
                        </a:solidFill>
                        <a:effectLst/>
                        <a:latin typeface="Calibri"/>
                      </a:endParaRPr>
                    </a:p>
                  </a:txBody>
                  <a:tcPr marL="8082" marR="8082" marT="8082" marB="0" anchor="ctr"/>
                </a:tc>
                <a:tc>
                  <a:txBody>
                    <a:bodyPr/>
                    <a:lstStyle/>
                    <a:p>
                      <a:pPr algn="ctr" fontAlgn="ctr"/>
                      <a:r>
                        <a:rPr lang="ru-RU" sz="1200" b="1" i="0" u="none" strike="noStrike" dirty="0" smtClean="0">
                          <a:solidFill>
                            <a:srgbClr val="000000"/>
                          </a:solidFill>
                          <a:effectLst/>
                          <a:latin typeface="Calibri"/>
                        </a:rPr>
                        <a:t>87,7</a:t>
                      </a:r>
                      <a:endParaRPr lang="ru-RU" sz="1200" b="1" i="0" u="none" strike="noStrike" dirty="0">
                        <a:solidFill>
                          <a:srgbClr val="000000"/>
                        </a:solidFill>
                        <a:effectLst/>
                        <a:latin typeface="Calibri"/>
                      </a:endParaRPr>
                    </a:p>
                  </a:txBody>
                  <a:tcPr marL="8082" marR="8082" marT="8082" marB="0" anchor="ctr"/>
                </a:tc>
              </a:tr>
            </a:tbl>
          </a:graphicData>
        </a:graphic>
      </p:graphicFrame>
    </p:spTree>
    <p:extLst>
      <p:ext uri="{BB962C8B-B14F-4D97-AF65-F5344CB8AC3E}">
        <p14:creationId xmlns:p14="http://schemas.microsoft.com/office/powerpoint/2010/main" val="4287638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0633" y="277813"/>
            <a:ext cx="8905056"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r>
              <a:rPr lang="ru-RU" altLang="ru-RU" sz="2400" b="1" kern="0" dirty="0" smtClean="0"/>
              <a:t>Структура доходов бюджета </a:t>
            </a:r>
            <a:r>
              <a:rPr lang="ru-RU" altLang="ru-RU" sz="2400" b="1" kern="0" dirty="0" err="1" smtClean="0"/>
              <a:t>Новского</a:t>
            </a:r>
            <a:endParaRPr lang="ru-RU" altLang="ru-RU" sz="2400" b="1" kern="0" dirty="0" smtClean="0"/>
          </a:p>
          <a:p>
            <a:r>
              <a:rPr lang="ru-RU" altLang="ru-RU" sz="2400" b="1" kern="0" dirty="0" smtClean="0"/>
              <a:t> сельского поселения</a:t>
            </a:r>
            <a:r>
              <a:rPr lang="en-US" altLang="ru-RU" sz="2400" b="1" kern="0" dirty="0" smtClean="0"/>
              <a:t> </a:t>
            </a:r>
            <a:r>
              <a:rPr lang="ru-RU" altLang="ru-RU" sz="2400" b="1" kern="0" dirty="0" smtClean="0"/>
              <a:t>в 201</a:t>
            </a:r>
            <a:r>
              <a:rPr lang="en-US" altLang="ru-RU" sz="2400" b="1" kern="0" dirty="0" smtClean="0"/>
              <a:t>5</a:t>
            </a:r>
            <a:r>
              <a:rPr lang="ru-RU" altLang="ru-RU" sz="2400" b="1" kern="0" dirty="0" smtClean="0"/>
              <a:t>-201</a:t>
            </a:r>
            <a:r>
              <a:rPr lang="en-US" altLang="ru-RU" sz="2400" b="1" kern="0" dirty="0" smtClean="0"/>
              <a:t>7</a:t>
            </a:r>
            <a:r>
              <a:rPr lang="ru-RU" altLang="ru-RU" sz="2400" b="1" kern="0" dirty="0" smtClean="0"/>
              <a:t> годах</a:t>
            </a:r>
          </a:p>
        </p:txBody>
      </p:sp>
      <p:pic>
        <p:nvPicPr>
          <p:cNvPr id="1028" name="Диаграмма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32" y="2443214"/>
            <a:ext cx="2906588" cy="24465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Диаграмма 3"/>
          <p:cNvPicPr>
            <a:picLocks noChangeArrowheads="1"/>
          </p:cNvPicPr>
          <p:nvPr/>
        </p:nvPicPr>
        <p:blipFill>
          <a:blip r:embed="rId3" cstate="print">
            <a:extLst>
              <a:ext uri="{28A0092B-C50C-407E-A947-70E740481C1C}">
                <a14:useLocalDpi xmlns:a14="http://schemas.microsoft.com/office/drawing/2010/main" val="0"/>
              </a:ext>
            </a:extLst>
          </a:blip>
          <a:srcRect b="-93"/>
          <a:stretch>
            <a:fillRect/>
          </a:stretch>
        </p:blipFill>
        <p:spPr bwMode="auto">
          <a:xfrm>
            <a:off x="3123828" y="2443214"/>
            <a:ext cx="2896344" cy="24465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Диаграмма 4"/>
          <p:cNvPicPr>
            <a:picLocks noChangeArrowheads="1"/>
          </p:cNvPicPr>
          <p:nvPr/>
        </p:nvPicPr>
        <p:blipFill>
          <a:blip r:embed="rId4" cstate="print">
            <a:extLst>
              <a:ext uri="{28A0092B-C50C-407E-A947-70E740481C1C}">
                <a14:useLocalDpi xmlns:a14="http://schemas.microsoft.com/office/drawing/2010/main" val="0"/>
              </a:ext>
            </a:extLst>
          </a:blip>
          <a:srcRect b="-131"/>
          <a:stretch>
            <a:fillRect/>
          </a:stretch>
        </p:blipFill>
        <p:spPr bwMode="auto">
          <a:xfrm>
            <a:off x="6161881" y="2443213"/>
            <a:ext cx="2843808" cy="2446584"/>
          </a:xfrm>
          <a:prstGeom prst="rect">
            <a:avLst/>
          </a:prstGeom>
          <a:solidFill>
            <a:srgbClr val="FFFFFF"/>
          </a:solidFill>
        </p:spPr>
      </p:pic>
      <p:sp>
        <p:nvSpPr>
          <p:cNvPr id="13" name="Rectangle 6"/>
          <p:cNvSpPr>
            <a:spLocks noChangeArrowheads="1"/>
          </p:cNvSpPr>
          <p:nvPr/>
        </p:nvSpPr>
        <p:spPr bwMode="auto">
          <a:xfrm>
            <a:off x="0" y="923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1806128" y="3528006"/>
            <a:ext cx="647477" cy="276999"/>
          </a:xfrm>
          <a:prstGeom prst="rect">
            <a:avLst/>
          </a:prstGeom>
          <a:noFill/>
        </p:spPr>
        <p:txBody>
          <a:bodyPr wrap="square" rtlCol="0">
            <a:spAutoFit/>
          </a:bodyPr>
          <a:lstStyle/>
          <a:p>
            <a:r>
              <a:rPr lang="ru-RU" sz="1200" dirty="0" smtClean="0"/>
              <a:t>87</a:t>
            </a:r>
            <a:r>
              <a:rPr lang="ru-RU" sz="1200" dirty="0" smtClean="0"/>
              <a:t>,1%</a:t>
            </a:r>
            <a:endParaRPr lang="ru-RU" sz="1200" dirty="0"/>
          </a:p>
        </p:txBody>
      </p:sp>
      <p:sp>
        <p:nvSpPr>
          <p:cNvPr id="4" name="TextBox 3"/>
          <p:cNvSpPr txBox="1"/>
          <p:nvPr/>
        </p:nvSpPr>
        <p:spPr>
          <a:xfrm>
            <a:off x="755575" y="3212976"/>
            <a:ext cx="798351" cy="276999"/>
          </a:xfrm>
          <a:prstGeom prst="rect">
            <a:avLst/>
          </a:prstGeom>
          <a:noFill/>
        </p:spPr>
        <p:txBody>
          <a:bodyPr wrap="square" rtlCol="0">
            <a:spAutoFit/>
          </a:bodyPr>
          <a:lstStyle/>
          <a:p>
            <a:r>
              <a:rPr lang="ru-RU" sz="1200" dirty="0" smtClean="0"/>
              <a:t>9,7%</a:t>
            </a:r>
            <a:endParaRPr lang="ru-RU" sz="1200" dirty="0"/>
          </a:p>
        </p:txBody>
      </p:sp>
      <p:sp>
        <p:nvSpPr>
          <p:cNvPr id="5" name="TextBox 4"/>
          <p:cNvSpPr txBox="1"/>
          <p:nvPr/>
        </p:nvSpPr>
        <p:spPr>
          <a:xfrm>
            <a:off x="755575" y="4077072"/>
            <a:ext cx="648073" cy="276999"/>
          </a:xfrm>
          <a:prstGeom prst="rect">
            <a:avLst/>
          </a:prstGeom>
          <a:noFill/>
        </p:spPr>
        <p:txBody>
          <a:bodyPr wrap="square" rtlCol="0">
            <a:spAutoFit/>
          </a:bodyPr>
          <a:lstStyle/>
          <a:p>
            <a:r>
              <a:rPr lang="ru-RU" sz="1200" dirty="0" smtClean="0"/>
              <a:t>3,2%</a:t>
            </a:r>
            <a:endParaRPr lang="ru-RU" sz="1200" dirty="0"/>
          </a:p>
        </p:txBody>
      </p:sp>
      <p:sp>
        <p:nvSpPr>
          <p:cNvPr id="6" name="TextBox 5"/>
          <p:cNvSpPr txBox="1"/>
          <p:nvPr/>
        </p:nvSpPr>
        <p:spPr>
          <a:xfrm>
            <a:off x="3851920" y="3068960"/>
            <a:ext cx="720080" cy="276999"/>
          </a:xfrm>
          <a:prstGeom prst="rect">
            <a:avLst/>
          </a:prstGeom>
          <a:noFill/>
        </p:spPr>
        <p:txBody>
          <a:bodyPr wrap="square" rtlCol="0">
            <a:spAutoFit/>
          </a:bodyPr>
          <a:lstStyle/>
          <a:p>
            <a:r>
              <a:rPr lang="ru-RU" sz="1200" dirty="0" smtClean="0"/>
              <a:t>9,4%</a:t>
            </a:r>
            <a:endParaRPr lang="ru-RU" sz="1200" dirty="0"/>
          </a:p>
        </p:txBody>
      </p:sp>
      <p:sp>
        <p:nvSpPr>
          <p:cNvPr id="14" name="TextBox 13"/>
          <p:cNvSpPr txBox="1"/>
          <p:nvPr/>
        </p:nvSpPr>
        <p:spPr>
          <a:xfrm>
            <a:off x="4829497" y="3557097"/>
            <a:ext cx="720080" cy="276999"/>
          </a:xfrm>
          <a:prstGeom prst="rect">
            <a:avLst/>
          </a:prstGeom>
          <a:noFill/>
        </p:spPr>
        <p:txBody>
          <a:bodyPr wrap="square" rtlCol="0">
            <a:spAutoFit/>
          </a:bodyPr>
          <a:lstStyle/>
          <a:p>
            <a:r>
              <a:rPr lang="ru-RU" sz="1200" dirty="0" smtClean="0"/>
              <a:t>87,8%</a:t>
            </a:r>
            <a:endParaRPr lang="ru-RU" sz="1200" dirty="0"/>
          </a:p>
        </p:txBody>
      </p:sp>
      <p:sp>
        <p:nvSpPr>
          <p:cNvPr id="15" name="TextBox 14"/>
          <p:cNvSpPr txBox="1"/>
          <p:nvPr/>
        </p:nvSpPr>
        <p:spPr>
          <a:xfrm>
            <a:off x="3635896" y="4066911"/>
            <a:ext cx="720080" cy="276999"/>
          </a:xfrm>
          <a:prstGeom prst="rect">
            <a:avLst/>
          </a:prstGeom>
          <a:noFill/>
        </p:spPr>
        <p:txBody>
          <a:bodyPr wrap="square" rtlCol="0">
            <a:spAutoFit/>
          </a:bodyPr>
          <a:lstStyle/>
          <a:p>
            <a:r>
              <a:rPr lang="ru-RU" sz="1200" dirty="0" smtClean="0"/>
              <a:t>2,8</a:t>
            </a:r>
            <a:r>
              <a:rPr lang="ru-RU" sz="1200" dirty="0" smtClean="0"/>
              <a:t>%</a:t>
            </a:r>
            <a:endParaRPr lang="ru-RU" sz="1200" dirty="0"/>
          </a:p>
        </p:txBody>
      </p:sp>
      <p:sp>
        <p:nvSpPr>
          <p:cNvPr id="16" name="TextBox 15"/>
          <p:cNvSpPr txBox="1"/>
          <p:nvPr/>
        </p:nvSpPr>
        <p:spPr>
          <a:xfrm>
            <a:off x="7715895" y="3557097"/>
            <a:ext cx="720080" cy="276999"/>
          </a:xfrm>
          <a:prstGeom prst="rect">
            <a:avLst/>
          </a:prstGeom>
          <a:noFill/>
        </p:spPr>
        <p:txBody>
          <a:bodyPr wrap="square" rtlCol="0">
            <a:spAutoFit/>
          </a:bodyPr>
          <a:lstStyle/>
          <a:p>
            <a:r>
              <a:rPr lang="ru-RU" sz="1200" dirty="0" smtClean="0"/>
              <a:t>87,7 %</a:t>
            </a:r>
            <a:endParaRPr lang="ru-RU" sz="1200" dirty="0"/>
          </a:p>
        </p:txBody>
      </p:sp>
      <p:sp>
        <p:nvSpPr>
          <p:cNvPr id="17" name="TextBox 16"/>
          <p:cNvSpPr txBox="1"/>
          <p:nvPr/>
        </p:nvSpPr>
        <p:spPr>
          <a:xfrm>
            <a:off x="6732240" y="3288487"/>
            <a:ext cx="720080" cy="276999"/>
          </a:xfrm>
          <a:prstGeom prst="rect">
            <a:avLst/>
          </a:prstGeom>
          <a:noFill/>
        </p:spPr>
        <p:txBody>
          <a:bodyPr wrap="square" rtlCol="0">
            <a:spAutoFit/>
          </a:bodyPr>
          <a:lstStyle/>
          <a:p>
            <a:r>
              <a:rPr lang="ru-RU" sz="1200" dirty="0" smtClean="0"/>
              <a:t>9,4 %</a:t>
            </a:r>
            <a:endParaRPr lang="ru-RU" sz="1200" dirty="0"/>
          </a:p>
        </p:txBody>
      </p:sp>
      <p:sp>
        <p:nvSpPr>
          <p:cNvPr id="18" name="TextBox 17"/>
          <p:cNvSpPr txBox="1"/>
          <p:nvPr/>
        </p:nvSpPr>
        <p:spPr>
          <a:xfrm>
            <a:off x="6588224" y="3927920"/>
            <a:ext cx="720080" cy="276999"/>
          </a:xfrm>
          <a:prstGeom prst="rect">
            <a:avLst/>
          </a:prstGeom>
          <a:noFill/>
        </p:spPr>
        <p:txBody>
          <a:bodyPr wrap="square" rtlCol="0">
            <a:spAutoFit/>
          </a:bodyPr>
          <a:lstStyle/>
          <a:p>
            <a:r>
              <a:rPr lang="ru-RU" sz="1200" dirty="0" smtClean="0"/>
              <a:t>2,9 %</a:t>
            </a:r>
            <a:endParaRPr lang="ru-RU" sz="1200" dirty="0"/>
          </a:p>
        </p:txBody>
      </p:sp>
      <p:sp>
        <p:nvSpPr>
          <p:cNvPr id="19" name="TextBox 18"/>
          <p:cNvSpPr txBox="1"/>
          <p:nvPr/>
        </p:nvSpPr>
        <p:spPr>
          <a:xfrm>
            <a:off x="849348" y="1916832"/>
            <a:ext cx="1604257" cy="523220"/>
          </a:xfrm>
          <a:prstGeom prst="rect">
            <a:avLst/>
          </a:prstGeom>
          <a:noFill/>
        </p:spPr>
        <p:txBody>
          <a:bodyPr wrap="square" rtlCol="0">
            <a:spAutoFit/>
          </a:bodyPr>
          <a:lstStyle/>
          <a:p>
            <a:r>
              <a:rPr lang="ru-RU" sz="2800" dirty="0" smtClean="0"/>
              <a:t>2015 год</a:t>
            </a:r>
            <a:endParaRPr lang="ru-RU" sz="2800" dirty="0"/>
          </a:p>
        </p:txBody>
      </p:sp>
      <p:sp>
        <p:nvSpPr>
          <p:cNvPr id="20" name="TextBox 19"/>
          <p:cNvSpPr txBox="1"/>
          <p:nvPr/>
        </p:nvSpPr>
        <p:spPr>
          <a:xfrm>
            <a:off x="3769871" y="1922301"/>
            <a:ext cx="1604257" cy="523220"/>
          </a:xfrm>
          <a:prstGeom prst="rect">
            <a:avLst/>
          </a:prstGeom>
          <a:noFill/>
        </p:spPr>
        <p:txBody>
          <a:bodyPr wrap="square" rtlCol="0">
            <a:spAutoFit/>
          </a:bodyPr>
          <a:lstStyle/>
          <a:p>
            <a:r>
              <a:rPr lang="ru-RU" sz="2800" dirty="0" smtClean="0"/>
              <a:t>2016 год</a:t>
            </a:r>
            <a:endParaRPr lang="ru-RU" sz="2800" dirty="0"/>
          </a:p>
        </p:txBody>
      </p:sp>
      <p:sp>
        <p:nvSpPr>
          <p:cNvPr id="21" name="TextBox 20"/>
          <p:cNvSpPr txBox="1"/>
          <p:nvPr/>
        </p:nvSpPr>
        <p:spPr>
          <a:xfrm>
            <a:off x="6732240" y="1922301"/>
            <a:ext cx="1604257" cy="523220"/>
          </a:xfrm>
          <a:prstGeom prst="rect">
            <a:avLst/>
          </a:prstGeom>
          <a:noFill/>
        </p:spPr>
        <p:txBody>
          <a:bodyPr wrap="square" rtlCol="0">
            <a:spAutoFit/>
          </a:bodyPr>
          <a:lstStyle/>
          <a:p>
            <a:r>
              <a:rPr lang="ru-RU" sz="2800" dirty="0" smtClean="0"/>
              <a:t>2017 год</a:t>
            </a:r>
            <a:endParaRPr lang="ru-RU" sz="2800" dirty="0"/>
          </a:p>
        </p:txBody>
      </p:sp>
    </p:spTree>
    <p:extLst>
      <p:ext uri="{BB962C8B-B14F-4D97-AF65-F5344CB8AC3E}">
        <p14:creationId xmlns:p14="http://schemas.microsoft.com/office/powerpoint/2010/main" val="3350785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00113" y="260350"/>
            <a:ext cx="7772400"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r>
              <a:rPr lang="ru-RU" altLang="ru-RU" sz="2400" b="1" kern="0" dirty="0" smtClean="0"/>
              <a:t>Структура расходов бюджета</a:t>
            </a:r>
            <a:br>
              <a:rPr lang="ru-RU" altLang="ru-RU" sz="2400" b="1" kern="0" dirty="0" smtClean="0"/>
            </a:br>
            <a:r>
              <a:rPr lang="ru-RU" altLang="ru-RU" sz="2400" b="1" kern="0" dirty="0" err="1" smtClean="0"/>
              <a:t>Новского</a:t>
            </a:r>
            <a:r>
              <a:rPr lang="ru-RU" altLang="ru-RU" sz="2400" b="1" kern="0" dirty="0" smtClean="0"/>
              <a:t>  сельского поселения</a:t>
            </a:r>
            <a:br>
              <a:rPr lang="ru-RU" altLang="ru-RU" sz="2400" b="1" kern="0" dirty="0" smtClean="0"/>
            </a:br>
            <a:r>
              <a:rPr lang="ru-RU" altLang="ru-RU" sz="2400" b="1" kern="0" dirty="0" smtClean="0"/>
              <a:t> </a:t>
            </a:r>
          </a:p>
        </p:txBody>
      </p:sp>
      <p:graphicFrame>
        <p:nvGraphicFramePr>
          <p:cNvPr id="3" name="Group 2902"/>
          <p:cNvGraphicFramePr>
            <a:graphicFrameLocks/>
          </p:cNvGraphicFramePr>
          <p:nvPr>
            <p:extLst>
              <p:ext uri="{D42A27DB-BD31-4B8C-83A1-F6EECF244321}">
                <p14:modId xmlns:p14="http://schemas.microsoft.com/office/powerpoint/2010/main" val="1622023986"/>
              </p:ext>
            </p:extLst>
          </p:nvPr>
        </p:nvGraphicFramePr>
        <p:xfrm>
          <a:off x="539750" y="1755775"/>
          <a:ext cx="8424863" cy="5066243"/>
        </p:xfrm>
        <a:graphic>
          <a:graphicData uri="http://schemas.openxmlformats.org/drawingml/2006/table">
            <a:tbl>
              <a:tblPr/>
              <a:tblGrid>
                <a:gridCol w="647874"/>
                <a:gridCol w="2448272"/>
                <a:gridCol w="936104"/>
                <a:gridCol w="792088"/>
                <a:gridCol w="720080"/>
                <a:gridCol w="792088"/>
                <a:gridCol w="648072"/>
                <a:gridCol w="792088"/>
                <a:gridCol w="648197"/>
              </a:tblGrid>
              <a:tr h="259113">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Раздел</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Показатель</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2014 год</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2015 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2016 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2017 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25911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charset="0"/>
                        </a:rPr>
                        <a:t>%</a:t>
                      </a:r>
                      <a:endParaRPr kumimoji="0" lang="en-US" sz="1100" b="1" i="0" u="none" strike="noStrike" cap="none" normalizeH="0" baseline="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5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ВСЕГО</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10453,8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7668,0</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8492,9</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7879,8</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5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01</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Общегосударственные</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вопросы</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2926,3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2905,7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37,9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2656,1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31,3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2450,9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31,0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02</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Национальная оборона</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53,7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58,9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59,6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57,0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03</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Национальная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безопасность</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и</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правоохранительная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деятельность</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50,0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70,0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70,0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70,0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503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Национальная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экономика</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303,3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378,4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256,5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210,7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5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Жилищно-коммунальное</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хозяйство</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2653,3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1879,6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24,5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1947,5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22,9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1801,1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22,9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5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07</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Образование</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27,2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5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08</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Культура</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кинематография</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3250,4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2315,3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30,2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2260,0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26,6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2048,9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26,0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5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Социальная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политика</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1189,6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60,0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1243,2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14,6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1241,2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15,8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89">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Text Box 2897"/>
          <p:cNvSpPr txBox="1">
            <a:spLocks noChangeArrowheads="1"/>
          </p:cNvSpPr>
          <p:nvPr/>
        </p:nvSpPr>
        <p:spPr bwMode="auto">
          <a:xfrm>
            <a:off x="7380288" y="1557338"/>
            <a:ext cx="1584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ru-RU" altLang="ru-RU" sz="1000" dirty="0" err="1"/>
              <a:t>тыс.руб</a:t>
            </a:r>
            <a:r>
              <a:rPr lang="ru-RU" altLang="ru-RU" sz="1000" dirty="0"/>
              <a:t>.</a:t>
            </a:r>
          </a:p>
        </p:txBody>
      </p:sp>
    </p:spTree>
    <p:extLst>
      <p:ext uri="{BB962C8B-B14F-4D97-AF65-F5344CB8AC3E}">
        <p14:creationId xmlns:p14="http://schemas.microsoft.com/office/powerpoint/2010/main" val="109732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1700" dirty="0" smtClean="0">
                <a:solidFill>
                  <a:schemeClr val="tx1"/>
                </a:solidFill>
                <a:effectLst/>
                <a:latin typeface="Times New Roman" panose="02020603050405020304" pitchFamily="18" charset="0"/>
                <a:cs typeface="Times New Roman" panose="02020603050405020304" pitchFamily="18" charset="0"/>
              </a:rPr>
              <a:t>	</a:t>
            </a:r>
            <a:br>
              <a:rPr lang="ru-RU" sz="1700" dirty="0" smtClean="0">
                <a:solidFill>
                  <a:schemeClr val="tx1"/>
                </a:solidFill>
                <a:effectLst/>
                <a:latin typeface="Times New Roman" panose="02020603050405020304" pitchFamily="18" charset="0"/>
                <a:cs typeface="Times New Roman" panose="02020603050405020304" pitchFamily="18" charset="0"/>
              </a:rPr>
            </a:br>
            <a:r>
              <a:rPr lang="ru-RU" sz="1700" dirty="0">
                <a:solidFill>
                  <a:schemeClr val="tx1"/>
                </a:solidFill>
                <a:effectLst/>
                <a:latin typeface="Times New Roman" panose="02020603050405020304" pitchFamily="18" charset="0"/>
                <a:cs typeface="Times New Roman" panose="02020603050405020304" pitchFamily="18" charset="0"/>
              </a:rPr>
              <a:t>	</a:t>
            </a:r>
            <a:endParaRPr lang="ru-RU" dirty="0">
              <a:effectLst/>
            </a:endParaRPr>
          </a:p>
        </p:txBody>
      </p:sp>
      <p:sp>
        <p:nvSpPr>
          <p:cNvPr id="3" name="Текст 2"/>
          <p:cNvSpPr>
            <a:spLocks noGrp="1"/>
          </p:cNvSpPr>
          <p:nvPr>
            <p:ph type="body" idx="1"/>
          </p:nvPr>
        </p:nvSpPr>
        <p:spPr>
          <a:xfrm>
            <a:off x="179512" y="116632"/>
            <a:ext cx="8784976" cy="6120680"/>
          </a:xfrm>
        </p:spPr>
        <p:txBody>
          <a:bodyPr>
            <a:normAutofit fontScale="85000" lnSpcReduction="10000"/>
          </a:bodyPr>
          <a:lstStyle/>
          <a:p>
            <a:pPr algn="l"/>
            <a:r>
              <a:rPr lang="ru-RU" sz="1900" b="1" dirty="0"/>
              <a:t>Бюджет </a:t>
            </a:r>
            <a:r>
              <a:rPr lang="ru-RU" sz="1900" b="1" dirty="0" err="1" smtClean="0"/>
              <a:t>Новского</a:t>
            </a:r>
            <a:r>
              <a:rPr lang="ru-RU" sz="1900" b="1" dirty="0" smtClean="0"/>
              <a:t> </a:t>
            </a:r>
            <a:r>
              <a:rPr lang="ru-RU" sz="1900" b="1" dirty="0"/>
              <a:t>сельского поселения на протяжении пяти лет формируется сбалансированным и лишь в ходе его исполнения в течение финансового года открываются дополнительные ассигнования, образуя дефицит, источником которого выступают остатки прошлых лет. Но данная процедура является технической. Привлечения же сторонних средств, будь то бюджетный или коммерческий кредит, бюджетом поселения  не осуществлялось.</a:t>
            </a:r>
          </a:p>
          <a:p>
            <a:pPr algn="l"/>
            <a:r>
              <a:rPr lang="ru-RU" sz="1900" b="1" dirty="0"/>
              <a:t>            Главной задачей при формировании бюджета поселения  на следующий финансовый год являлось формирование такого объема расходов, который бы соответствовал реальному прогнозу налоговых и неналоговых доходов и объему поступлений от других бюджетов бюджетной системы.</a:t>
            </a:r>
          </a:p>
          <a:p>
            <a:pPr algn="l"/>
            <a:r>
              <a:rPr lang="ru-RU" sz="1900" b="1" dirty="0"/>
              <a:t>При этом приоритетами в расходовании средств бюджета становятся:</a:t>
            </a:r>
          </a:p>
          <a:p>
            <a:pPr algn="l"/>
            <a:r>
              <a:rPr lang="ru-RU" sz="1900" b="1" dirty="0"/>
              <a:t>-обеспечение своевременности и полноты выплаты заработной платы работникам бюджетной сферы. Необходимо учитывать, что на заседании Правительства РФ в рамках формирования федерального бюджета принято предложение по увеличению минимального размера оплаты труда с 1 января 2015 года на уровень ожидаемой инфляции текущего года до 5965 руб. В настоящее время МРОТ составляет 5554 руб., таким образом, увеличение составит 7,4%. </a:t>
            </a:r>
          </a:p>
          <a:p>
            <a:pPr algn="l"/>
            <a:r>
              <a:rPr lang="ru-RU" sz="1900" b="1" dirty="0"/>
              <a:t>-концентрация ресурсов на решение вопросов, связанных с обеспечением жизнедеятельности объектов социальной и коммунальной инфраструктуры. Данная задача усложняется в связи с тем, что региональным Правительством принято решение о сокращении расходов на 10% от фактических расходов, произведенных в 2014 году. </a:t>
            </a:r>
          </a:p>
          <a:p>
            <a:r>
              <a:rPr lang="ru-RU" sz="1600" dirty="0" smtClean="0">
                <a:solidFill>
                  <a:schemeClr val="tx1"/>
                </a:solidFill>
                <a:latin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p14="http://schemas.microsoft.com/office/powerpoint/2010/main" val="3560570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260648"/>
            <a:ext cx="8856984" cy="1143000"/>
          </a:xfrm>
        </p:spPr>
        <p:txBody>
          <a:bodyPr>
            <a:noAutofit/>
          </a:bodyPr>
          <a:lstStyle/>
          <a:p>
            <a:pPr algn="ctr"/>
            <a:r>
              <a:rPr lang="ru-RU" sz="3200" b="1" i="1" dirty="0">
                <a:solidFill>
                  <a:srgbClr val="00B0F0"/>
                </a:solidFill>
                <a:effectLst/>
              </a:rPr>
              <a:t>Уважаемые жители </a:t>
            </a:r>
            <a:r>
              <a:rPr lang="ru-RU" sz="3200" b="1" i="1" dirty="0" err="1" smtClean="0">
                <a:solidFill>
                  <a:srgbClr val="00B0F0"/>
                </a:solidFill>
                <a:effectLst/>
              </a:rPr>
              <a:t>Новского</a:t>
            </a:r>
            <a:r>
              <a:rPr lang="ru-RU" sz="3200" b="1" i="1" dirty="0" smtClean="0">
                <a:solidFill>
                  <a:srgbClr val="00B0F0"/>
                </a:solidFill>
                <a:effectLst/>
              </a:rPr>
              <a:t/>
            </a:r>
            <a:br>
              <a:rPr lang="ru-RU" sz="3200" b="1" i="1" dirty="0" smtClean="0">
                <a:solidFill>
                  <a:srgbClr val="00B0F0"/>
                </a:solidFill>
                <a:effectLst/>
              </a:rPr>
            </a:br>
            <a:r>
              <a:rPr lang="ru-RU" sz="3200" b="1" i="1" dirty="0" smtClean="0">
                <a:solidFill>
                  <a:srgbClr val="00B0F0"/>
                </a:solidFill>
                <a:effectLst/>
              </a:rPr>
              <a:t> </a:t>
            </a:r>
            <a:r>
              <a:rPr lang="ru-RU" sz="3200" b="1" i="1" dirty="0">
                <a:solidFill>
                  <a:srgbClr val="00B0F0"/>
                </a:solidFill>
                <a:effectLst/>
              </a:rPr>
              <a:t>сельского поселения!</a:t>
            </a:r>
            <a:endParaRPr lang="ru-RU" sz="3200" dirty="0">
              <a:solidFill>
                <a:srgbClr val="00B0F0"/>
              </a:solidFill>
            </a:endParaRPr>
          </a:p>
        </p:txBody>
      </p:sp>
      <p:sp>
        <p:nvSpPr>
          <p:cNvPr id="3" name="Объект 2"/>
          <p:cNvSpPr>
            <a:spLocks noGrp="1"/>
          </p:cNvSpPr>
          <p:nvPr>
            <p:ph sz="quarter" idx="13"/>
          </p:nvPr>
        </p:nvSpPr>
        <p:spPr>
          <a:xfrm>
            <a:off x="179512" y="1988840"/>
            <a:ext cx="8856984" cy="4392488"/>
          </a:xfrm>
        </p:spPr>
        <p:txBody>
          <a:bodyPr>
            <a:normAutofit fontScale="25000" lnSpcReduction="20000"/>
          </a:bodyPr>
          <a:lstStyle/>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a:t>
            </a:r>
            <a:r>
              <a:rPr lang="ru-RU" sz="7200" b="1" dirty="0" smtClean="0">
                <a:solidFill>
                  <a:schemeClr val="tx1"/>
                </a:solidFill>
                <a:latin typeface="Times New Roman" panose="02020603050405020304" pitchFamily="18" charset="0"/>
                <a:cs typeface="Times New Roman" panose="02020603050405020304" pitchFamily="18" charset="0"/>
              </a:rPr>
              <a:t>Эффективное</a:t>
            </a:r>
            <a:r>
              <a:rPr lang="ru-RU" sz="7200" b="1" dirty="0">
                <a:solidFill>
                  <a:schemeClr val="tx1"/>
                </a:solidFill>
                <a:latin typeface="Times New Roman" panose="02020603050405020304" pitchFamily="18" charset="0"/>
                <a:cs typeface="Times New Roman" panose="02020603050405020304" pitchFamily="18" charset="0"/>
              </a:rPr>
              <a:t>, ответственное и прозрачное управление муниципальными финансами </a:t>
            </a:r>
            <a:r>
              <a:rPr lang="ru-RU" sz="7200" b="1" dirty="0" err="1" smtClean="0">
                <a:solidFill>
                  <a:schemeClr val="tx1"/>
                </a:solidFill>
                <a:latin typeface="Times New Roman" panose="02020603050405020304" pitchFamily="18" charset="0"/>
                <a:cs typeface="Times New Roman" panose="02020603050405020304" pitchFamily="18" charset="0"/>
              </a:rPr>
              <a:t>Новского</a:t>
            </a:r>
            <a:r>
              <a:rPr lang="ru-RU" sz="7200" b="1" dirty="0" smtClean="0">
                <a:solidFill>
                  <a:schemeClr val="tx1"/>
                </a:solidFill>
                <a:latin typeface="Times New Roman" panose="02020603050405020304" pitchFamily="18" charset="0"/>
                <a:cs typeface="Times New Roman" panose="02020603050405020304" pitchFamily="18" charset="0"/>
              </a:rPr>
              <a:t> </a:t>
            </a:r>
            <a:r>
              <a:rPr lang="ru-RU" sz="7200" b="1" dirty="0">
                <a:solidFill>
                  <a:schemeClr val="tx1"/>
                </a:solidFill>
                <a:latin typeface="Times New Roman" panose="02020603050405020304" pitchFamily="18" charset="0"/>
                <a:cs typeface="Times New Roman" panose="02020603050405020304" pitchFamily="18" charset="0"/>
              </a:rPr>
              <a:t>сельского поселения является базовым условием достижения стратегических целей социально-экономического развития нашего сельского поселения. Одной из ключевых задач бюджетной политики </a:t>
            </a:r>
            <a:r>
              <a:rPr lang="ru-RU" sz="7200" b="1" dirty="0" err="1" smtClean="0">
                <a:solidFill>
                  <a:schemeClr val="tx1"/>
                </a:solidFill>
                <a:latin typeface="Times New Roman" panose="02020603050405020304" pitchFamily="18" charset="0"/>
                <a:cs typeface="Times New Roman" panose="02020603050405020304" pitchFamily="18" charset="0"/>
              </a:rPr>
              <a:t>Новского</a:t>
            </a:r>
            <a:r>
              <a:rPr lang="ru-RU" sz="7200" b="1" dirty="0" smtClean="0">
                <a:solidFill>
                  <a:schemeClr val="tx1"/>
                </a:solidFill>
                <a:latin typeface="Times New Roman" panose="02020603050405020304" pitchFamily="18" charset="0"/>
                <a:cs typeface="Times New Roman" panose="02020603050405020304" pitchFamily="18" charset="0"/>
              </a:rPr>
              <a:t> </a:t>
            </a:r>
            <a:r>
              <a:rPr lang="ru-RU" sz="7200" b="1" dirty="0">
                <a:solidFill>
                  <a:schemeClr val="tx1"/>
                </a:solidFill>
                <a:latin typeface="Times New Roman" panose="02020603050405020304" pitchFamily="18" charset="0"/>
                <a:cs typeface="Times New Roman" panose="02020603050405020304" pitchFamily="18" charset="0"/>
              </a:rPr>
              <a:t>сельского поселения на </a:t>
            </a:r>
            <a:r>
              <a:rPr lang="ru-RU" sz="7200" b="1" dirty="0" smtClean="0">
                <a:solidFill>
                  <a:schemeClr val="tx1"/>
                </a:solidFill>
                <a:latin typeface="Times New Roman" panose="02020603050405020304" pitchFamily="18" charset="0"/>
                <a:cs typeface="Times New Roman" panose="02020603050405020304" pitchFamily="18" charset="0"/>
              </a:rPr>
              <a:t>2015-2017 </a:t>
            </a:r>
            <a:r>
              <a:rPr lang="ru-RU" sz="7200" b="1" dirty="0">
                <a:solidFill>
                  <a:schemeClr val="tx1"/>
                </a:solidFill>
                <a:latin typeface="Times New Roman" panose="02020603050405020304" pitchFamily="18" charset="0"/>
                <a:cs typeface="Times New Roman" panose="02020603050405020304" pitchFamily="18" charset="0"/>
              </a:rPr>
              <a:t>годы является обеспечение прозрачности и открытости бюджетного процесса.</a:t>
            </a:r>
          </a:p>
          <a:p>
            <a:pPr marL="0" indent="0" algn="just">
              <a:buNone/>
            </a:pPr>
            <a:r>
              <a:rPr lang="ru-RU" sz="7200" b="1" dirty="0" smtClean="0">
                <a:solidFill>
                  <a:schemeClr val="tx1"/>
                </a:solidFill>
                <a:latin typeface="Times New Roman" panose="02020603050405020304" pitchFamily="18" charset="0"/>
                <a:cs typeface="Times New Roman" panose="02020603050405020304" pitchFamily="18" charset="0"/>
              </a:rPr>
              <a:t>	Для </a:t>
            </a:r>
            <a:r>
              <a:rPr lang="ru-RU" sz="7200" b="1" dirty="0">
                <a:solidFill>
                  <a:schemeClr val="tx1"/>
                </a:solidFill>
                <a:latin typeface="Times New Roman" panose="02020603050405020304" pitchFamily="18" charset="0"/>
                <a:cs typeface="Times New Roman" panose="02020603050405020304" pitchFamily="18" charset="0"/>
              </a:rPr>
              <a:t>привлечения большего количества жителей поселения к участию в обсуждении вопросов формирования бюджета </a:t>
            </a:r>
            <a:r>
              <a:rPr lang="ru-RU" sz="7200" b="1" dirty="0" err="1" smtClean="0">
                <a:solidFill>
                  <a:schemeClr val="tx1"/>
                </a:solidFill>
                <a:latin typeface="Times New Roman" panose="02020603050405020304" pitchFamily="18" charset="0"/>
                <a:cs typeface="Times New Roman" panose="02020603050405020304" pitchFamily="18" charset="0"/>
              </a:rPr>
              <a:t>Новского</a:t>
            </a:r>
            <a:r>
              <a:rPr lang="ru-RU" sz="7200" b="1" dirty="0" smtClean="0">
                <a:solidFill>
                  <a:schemeClr val="tx1"/>
                </a:solidFill>
                <a:latin typeface="Times New Roman" panose="02020603050405020304" pitchFamily="18" charset="0"/>
                <a:cs typeface="Times New Roman" panose="02020603050405020304" pitchFamily="18" charset="0"/>
              </a:rPr>
              <a:t> </a:t>
            </a:r>
            <a:r>
              <a:rPr lang="ru-RU" sz="7200" b="1" dirty="0">
                <a:solidFill>
                  <a:schemeClr val="tx1"/>
                </a:solidFill>
                <a:latin typeface="Times New Roman" panose="02020603050405020304" pitchFamily="18" charset="0"/>
                <a:cs typeface="Times New Roman" panose="02020603050405020304" pitchFamily="18" charset="0"/>
              </a:rPr>
              <a:t>сельского поселения </a:t>
            </a:r>
            <a:r>
              <a:rPr lang="ru-RU" sz="7200" b="1" dirty="0" smtClean="0">
                <a:solidFill>
                  <a:schemeClr val="tx1"/>
                </a:solidFill>
                <a:latin typeface="Times New Roman" panose="02020603050405020304" pitchFamily="18" charset="0"/>
                <a:cs typeface="Times New Roman" panose="02020603050405020304" pitchFamily="18" charset="0"/>
              </a:rPr>
              <a:t>Приволжского муниципального </a:t>
            </a:r>
            <a:r>
              <a:rPr lang="ru-RU" sz="7200" b="1" dirty="0">
                <a:solidFill>
                  <a:schemeClr val="tx1"/>
                </a:solidFill>
                <a:latin typeface="Times New Roman" panose="02020603050405020304" pitchFamily="18" charset="0"/>
                <a:cs typeface="Times New Roman" panose="02020603050405020304" pitchFamily="18" charset="0"/>
              </a:rPr>
              <a:t>района и его исполнения разработан «Бюджет для граждан». «Бюджет для граждан» предназначен, прежде всего, для жителей, не обладающих специальными знаниями в сфере бюджетного законодательства. Информация, размещаемая в разделе «Бюджет для граждан», в доступной форме знакомит граждан с основными целями, задачами и приоритетными направлениями бюджетной политики </a:t>
            </a:r>
            <a:r>
              <a:rPr lang="ru-RU" sz="7200" b="1" dirty="0" err="1" smtClean="0">
                <a:solidFill>
                  <a:schemeClr val="tx1"/>
                </a:solidFill>
                <a:latin typeface="Times New Roman" panose="02020603050405020304" pitchFamily="18" charset="0"/>
                <a:cs typeface="Times New Roman" panose="02020603050405020304" pitchFamily="18" charset="0"/>
              </a:rPr>
              <a:t>Новского</a:t>
            </a:r>
            <a:r>
              <a:rPr lang="ru-RU" sz="7200" b="1" dirty="0" smtClean="0">
                <a:solidFill>
                  <a:schemeClr val="tx1"/>
                </a:solidFill>
                <a:latin typeface="Times New Roman" panose="02020603050405020304" pitchFamily="18" charset="0"/>
                <a:cs typeface="Times New Roman" panose="02020603050405020304" pitchFamily="18" charset="0"/>
              </a:rPr>
              <a:t> </a:t>
            </a:r>
            <a:r>
              <a:rPr lang="ru-RU" sz="7200" b="1" dirty="0">
                <a:solidFill>
                  <a:schemeClr val="tx1"/>
                </a:solidFill>
                <a:latin typeface="Times New Roman" panose="02020603050405020304" pitchFamily="18" charset="0"/>
                <a:cs typeface="Times New Roman" panose="02020603050405020304" pitchFamily="18" charset="0"/>
              </a:rPr>
              <a:t>сельского поселения, с основными характеристиками бюджета поселения и результатами его исполнения.</a:t>
            </a:r>
          </a:p>
          <a:p>
            <a:pPr marL="0" indent="0" algn="just">
              <a:buNone/>
            </a:pPr>
            <a:r>
              <a:rPr lang="ru-RU" sz="7200" b="1" dirty="0">
                <a:solidFill>
                  <a:schemeClr val="tx1"/>
                </a:solidFill>
                <a:latin typeface="Times New Roman" panose="02020603050405020304" pitchFamily="18" charset="0"/>
                <a:cs typeface="Times New Roman" panose="02020603050405020304" pitchFamily="18" charset="0"/>
              </a:rPr>
              <a:t>        </a:t>
            </a:r>
            <a:r>
              <a:rPr lang="ru-RU" sz="7200" b="1" dirty="0" smtClean="0">
                <a:solidFill>
                  <a:schemeClr val="tx1"/>
                </a:solidFill>
                <a:latin typeface="Times New Roman" panose="02020603050405020304" pitchFamily="18" charset="0"/>
                <a:cs typeface="Times New Roman" panose="02020603050405020304" pitchFamily="18" charset="0"/>
              </a:rPr>
              <a:t>	Надеемся</a:t>
            </a:r>
            <a:r>
              <a:rPr lang="ru-RU" sz="7200" b="1" dirty="0">
                <a:solidFill>
                  <a:schemeClr val="tx1"/>
                </a:solidFill>
                <a:latin typeface="Times New Roman" panose="02020603050405020304" pitchFamily="18" charset="0"/>
                <a:cs typeface="Times New Roman" panose="02020603050405020304" pitchFamily="18" charset="0"/>
              </a:rPr>
              <a:t>, что представление бюджета и бюджетного процесса в понятной для жителей форме повысит уровень общественного участия граждан в бюджетном процессе </a:t>
            </a:r>
            <a:r>
              <a:rPr lang="ru-RU" sz="7200" b="1" dirty="0" err="1" smtClean="0">
                <a:solidFill>
                  <a:schemeClr val="tx1"/>
                </a:solidFill>
                <a:latin typeface="Times New Roman" panose="02020603050405020304" pitchFamily="18" charset="0"/>
                <a:cs typeface="Times New Roman" panose="02020603050405020304" pitchFamily="18" charset="0"/>
              </a:rPr>
              <a:t>Новского</a:t>
            </a:r>
            <a:r>
              <a:rPr lang="ru-RU" sz="7200" b="1" dirty="0" smtClean="0">
                <a:solidFill>
                  <a:schemeClr val="tx1"/>
                </a:solidFill>
                <a:latin typeface="Times New Roman" panose="02020603050405020304" pitchFamily="18" charset="0"/>
                <a:cs typeface="Times New Roman" panose="02020603050405020304" pitchFamily="18" charset="0"/>
              </a:rPr>
              <a:t> </a:t>
            </a:r>
            <a:r>
              <a:rPr lang="ru-RU" sz="7200" b="1" dirty="0">
                <a:solidFill>
                  <a:schemeClr val="tx1"/>
                </a:solidFill>
                <a:latin typeface="Times New Roman" panose="02020603050405020304" pitchFamily="18" charset="0"/>
                <a:cs typeface="Times New Roman" panose="02020603050405020304" pitchFamily="18" charset="0"/>
              </a:rPr>
              <a:t>сельского поселения. </a:t>
            </a:r>
          </a:p>
          <a:p>
            <a:pPr marL="0" indent="0" algn="just">
              <a:buNone/>
            </a:pPr>
            <a:r>
              <a:rPr lang="ru-RU" sz="7200" b="1"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98546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060848"/>
            <a:ext cx="8496944" cy="1815882"/>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На реализацию принятых муниципальных программ </a:t>
            </a:r>
            <a:r>
              <a:rPr lang="ru-RU" sz="2800" dirty="0" err="1" smtClean="0">
                <a:latin typeface="Times New Roman" panose="02020603050405020304" pitchFamily="18" charset="0"/>
                <a:cs typeface="Times New Roman" panose="02020603050405020304" pitchFamily="18" charset="0"/>
              </a:rPr>
              <a:t>Новского</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сельского поселения предусмотрено в </a:t>
            </a:r>
            <a:r>
              <a:rPr lang="ru-RU" sz="2800" dirty="0" smtClean="0">
                <a:latin typeface="Times New Roman" panose="02020603050405020304" pitchFamily="18" charset="0"/>
                <a:cs typeface="Times New Roman" panose="02020603050405020304" pitchFamily="18" charset="0"/>
              </a:rPr>
              <a:t>2015 </a:t>
            </a:r>
            <a:r>
              <a:rPr lang="ru-RU" sz="2800" dirty="0">
                <a:latin typeface="Times New Roman" panose="02020603050405020304" pitchFamily="18" charset="0"/>
                <a:cs typeface="Times New Roman" panose="02020603050405020304" pitchFamily="18" charset="0"/>
              </a:rPr>
              <a:t>году </a:t>
            </a:r>
            <a:r>
              <a:rPr lang="ru-RU" sz="2800" dirty="0" smtClean="0">
                <a:latin typeface="Times New Roman" panose="02020603050405020304" pitchFamily="18" charset="0"/>
                <a:cs typeface="Times New Roman" panose="02020603050405020304" pitchFamily="18" charset="0"/>
              </a:rPr>
              <a:t>7668,0 тыс. </a:t>
            </a:r>
            <a:r>
              <a:rPr lang="ru-RU" sz="2800" dirty="0">
                <a:latin typeface="Times New Roman" panose="02020603050405020304" pitchFamily="18" charset="0"/>
                <a:cs typeface="Times New Roman" panose="02020603050405020304" pitchFamily="18" charset="0"/>
              </a:rPr>
              <a:t>рублей, в </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рублей, в </a:t>
            </a:r>
            <a:r>
              <a:rPr lang="ru-RU" sz="2800" dirty="0" smtClean="0">
                <a:latin typeface="Times New Roman" panose="02020603050405020304" pitchFamily="18" charset="0"/>
                <a:cs typeface="Times New Roman" panose="02020603050405020304" pitchFamily="18" charset="0"/>
              </a:rPr>
              <a:t>2016 году 8710,7 тыс. рублей, в 2017году 8294,5 тыс.</a:t>
            </a:r>
            <a:r>
              <a:rPr lang="en-US" sz="2800"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рублей</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36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22506432"/>
              </p:ext>
            </p:extLst>
          </p:nvPr>
        </p:nvGraphicFramePr>
        <p:xfrm>
          <a:off x="683568" y="476672"/>
          <a:ext cx="8064895" cy="5616021"/>
        </p:xfrm>
        <a:graphic>
          <a:graphicData uri="http://schemas.openxmlformats.org/drawingml/2006/table">
            <a:tbl>
              <a:tblPr firstRow="1" firstCol="1" bandRow="1">
                <a:tableStyleId>{5C22544A-7EE6-4342-B048-85BDC9FD1C3A}</a:tableStyleId>
              </a:tblPr>
              <a:tblGrid>
                <a:gridCol w="4298887"/>
                <a:gridCol w="1219864"/>
                <a:gridCol w="1326280"/>
                <a:gridCol w="1219864"/>
              </a:tblGrid>
              <a:tr h="496150">
                <a:tc>
                  <a:txBody>
                    <a:bodyPr/>
                    <a:lstStyle/>
                    <a:p>
                      <a:pPr algn="l">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Наименование </a:t>
                      </a:r>
                      <a:r>
                        <a:rPr lang="ru-RU" sz="1600" dirty="0" smtClean="0">
                          <a:solidFill>
                            <a:schemeClr val="tx1"/>
                          </a:solidFill>
                          <a:effectLst/>
                          <a:latin typeface="Times New Roman" panose="02020603050405020304" pitchFamily="18" charset="0"/>
                          <a:cs typeface="Times New Roman" panose="02020603050405020304" pitchFamily="18" charset="0"/>
                        </a:rPr>
                        <a:t>муниципальной</a:t>
                      </a:r>
                      <a:r>
                        <a:rPr lang="ru-RU" sz="1600" baseline="0" dirty="0" smtClean="0">
                          <a:solidFill>
                            <a:schemeClr val="tx1"/>
                          </a:solidFill>
                          <a:effectLst/>
                          <a:latin typeface="Times New Roman" panose="02020603050405020304" pitchFamily="18" charset="0"/>
                          <a:cs typeface="Times New Roman" panose="02020603050405020304" pitchFamily="18" charset="0"/>
                        </a:rPr>
                        <a:t> программы: Социально-экономическое развитие </a:t>
                      </a:r>
                      <a:r>
                        <a:rPr lang="ru-RU" sz="1600" baseline="0" dirty="0" err="1" smtClean="0">
                          <a:solidFill>
                            <a:schemeClr val="tx1"/>
                          </a:solidFill>
                          <a:effectLst/>
                          <a:latin typeface="Times New Roman" panose="02020603050405020304" pitchFamily="18" charset="0"/>
                          <a:cs typeface="Times New Roman" panose="02020603050405020304" pitchFamily="18" charset="0"/>
                        </a:rPr>
                        <a:t>Новского</a:t>
                      </a:r>
                      <a:r>
                        <a:rPr lang="ru-RU" sz="1600" baseline="0" dirty="0" smtClean="0">
                          <a:solidFill>
                            <a:schemeClr val="tx1"/>
                          </a:solidFill>
                          <a:effectLst/>
                          <a:latin typeface="Times New Roman" panose="02020603050405020304" pitchFamily="18" charset="0"/>
                          <a:cs typeface="Times New Roman" panose="02020603050405020304" pitchFamily="18" charset="0"/>
                        </a:rPr>
                        <a:t>  сельского поселения Приволжского муниципального района на 2015-2017 годы»</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dirty="0" smtClean="0">
                          <a:solidFill>
                            <a:schemeClr val="tx1"/>
                          </a:solidFill>
                          <a:effectLst/>
                        </a:rPr>
                        <a:t>2015 </a:t>
                      </a:r>
                      <a:r>
                        <a:rPr lang="ru-RU" sz="1600" dirty="0">
                          <a:solidFill>
                            <a:schemeClr val="tx1"/>
                          </a:solidFill>
                          <a:effectLst/>
                        </a:rPr>
                        <a:t>год</a:t>
                      </a:r>
                      <a:endParaRPr lang="ru-RU" sz="16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dirty="0" smtClean="0">
                          <a:solidFill>
                            <a:schemeClr val="tx1"/>
                          </a:solidFill>
                          <a:effectLst/>
                        </a:rPr>
                        <a:t>2016 </a:t>
                      </a:r>
                      <a:r>
                        <a:rPr lang="ru-RU" sz="1600" dirty="0">
                          <a:solidFill>
                            <a:schemeClr val="tx1"/>
                          </a:solidFill>
                          <a:effectLst/>
                        </a:rPr>
                        <a:t>год</a:t>
                      </a:r>
                      <a:endParaRPr lang="ru-RU" sz="16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dirty="0" smtClean="0">
                          <a:solidFill>
                            <a:schemeClr val="tx1"/>
                          </a:solidFill>
                          <a:effectLst/>
                        </a:rPr>
                        <a:t>2017 </a:t>
                      </a:r>
                      <a:r>
                        <a:rPr lang="ru-RU" sz="1600" dirty="0">
                          <a:solidFill>
                            <a:schemeClr val="tx1"/>
                          </a:solidFill>
                          <a:effectLst/>
                        </a:rPr>
                        <a:t>год</a:t>
                      </a:r>
                      <a:endParaRPr lang="ru-RU" sz="1600"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9657">
                <a:tc>
                  <a:txBody>
                    <a:bodyPr/>
                    <a:lstStyle/>
                    <a:p>
                      <a:pPr algn="ct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1</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dirty="0">
                          <a:solidFill>
                            <a:schemeClr val="tx1"/>
                          </a:solidFill>
                          <a:effectLst/>
                        </a:rPr>
                        <a:t>2</a:t>
                      </a:r>
                      <a:endParaRPr lang="ru-RU" sz="1600" dirty="0">
                        <a:solidFill>
                          <a:schemeClr val="tx1"/>
                        </a:solidFill>
                        <a:effectLst/>
                        <a:latin typeface="Times New Roman"/>
                        <a:ea typeface="Times New Roman"/>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a:solidFill>
                            <a:schemeClr val="tx1"/>
                          </a:solidFill>
                          <a:effectLst/>
                        </a:rPr>
                        <a:t>3</a:t>
                      </a:r>
                      <a:endParaRPr lang="ru-RU" sz="1600">
                        <a:solidFill>
                          <a:schemeClr val="tx1"/>
                        </a:solidFill>
                        <a:effectLst/>
                        <a:latin typeface="Times New Roman"/>
                        <a:ea typeface="Times New Roman"/>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dirty="0">
                          <a:solidFill>
                            <a:schemeClr val="tx1"/>
                          </a:solidFill>
                          <a:effectLst/>
                        </a:rPr>
                        <a:t>4</a:t>
                      </a:r>
                      <a:endParaRPr lang="ru-RU" sz="1600" dirty="0">
                        <a:solidFill>
                          <a:schemeClr val="tx1"/>
                        </a:solidFill>
                        <a:effectLst/>
                        <a:latin typeface="Times New Roman"/>
                        <a:ea typeface="Times New Roman"/>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1541">
                <a:tc>
                  <a:txBody>
                    <a:bodyPr/>
                    <a:lstStyle/>
                    <a:p>
                      <a:pPr algn="ctr">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Наименование подпрограмм, расходы всего</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7668,0</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8710,7</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8294,5</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94820">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1. </a:t>
                      </a:r>
                      <a:r>
                        <a:rPr lang="ru-RU" sz="1600" dirty="0" smtClean="0">
                          <a:solidFill>
                            <a:schemeClr val="tx1"/>
                          </a:solidFill>
                          <a:effectLst/>
                          <a:latin typeface="Times New Roman" panose="02020603050405020304" pitchFamily="18" charset="0"/>
                          <a:cs typeface="Times New Roman" panose="02020603050405020304" pitchFamily="18" charset="0"/>
                        </a:rPr>
                        <a:t>Повышение эффективности местного самоуправления в </a:t>
                      </a:r>
                      <a:r>
                        <a:rPr lang="ru-RU" sz="1600" dirty="0" err="1" smtClean="0">
                          <a:solidFill>
                            <a:schemeClr val="tx1"/>
                          </a:solidFill>
                          <a:effectLst/>
                          <a:latin typeface="Times New Roman" panose="02020603050405020304" pitchFamily="18" charset="0"/>
                          <a:cs typeface="Times New Roman" panose="02020603050405020304" pitchFamily="18" charset="0"/>
                        </a:rPr>
                        <a:t>Новском</a:t>
                      </a:r>
                      <a:r>
                        <a:rPr lang="ru-RU" sz="1600" dirty="0" smtClean="0">
                          <a:solidFill>
                            <a:schemeClr val="tx1"/>
                          </a:solidFill>
                          <a:effectLst/>
                          <a:latin typeface="Times New Roman" panose="02020603050405020304" pitchFamily="18" charset="0"/>
                          <a:cs typeface="Times New Roman" panose="02020603050405020304" pitchFamily="18" charset="0"/>
                        </a:rPr>
                        <a:t> сельском поселении на 2015-2017 годы</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2929,6</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3907,9</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3703,1</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4056">
                <a:tc>
                  <a:txBody>
                    <a:bodyPr/>
                    <a:lstStyle/>
                    <a:p>
                      <a:pP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2. </a:t>
                      </a:r>
                      <a:r>
                        <a:rPr lang="ru-RU" sz="1600" baseline="0" dirty="0" smtClean="0">
                          <a:solidFill>
                            <a:schemeClr val="tx1"/>
                          </a:solidFill>
                          <a:effectLst/>
                          <a:latin typeface="Times New Roman" panose="02020603050405020304" pitchFamily="18" charset="0"/>
                          <a:cs typeface="Times New Roman" panose="02020603050405020304" pitchFamily="18" charset="0"/>
                        </a:rPr>
                        <a:t> Управление и распоряжение муниципальным имуществом </a:t>
                      </a:r>
                      <a:r>
                        <a:rPr lang="ru-RU" sz="1600" baseline="0" dirty="0" err="1" smtClean="0">
                          <a:solidFill>
                            <a:schemeClr val="tx1"/>
                          </a:solidFill>
                          <a:effectLst/>
                          <a:latin typeface="Times New Roman" panose="02020603050405020304" pitchFamily="18" charset="0"/>
                          <a:cs typeface="Times New Roman" panose="02020603050405020304" pitchFamily="18" charset="0"/>
                        </a:rPr>
                        <a:t>Новского</a:t>
                      </a:r>
                      <a:r>
                        <a:rPr lang="ru-RU" sz="1600" baseline="0" dirty="0" smtClean="0">
                          <a:solidFill>
                            <a:schemeClr val="tx1"/>
                          </a:solidFill>
                          <a:effectLst/>
                          <a:latin typeface="Times New Roman" panose="02020603050405020304" pitchFamily="18" charset="0"/>
                          <a:cs typeface="Times New Roman" panose="02020603050405020304" pitchFamily="18" charset="0"/>
                        </a:rPr>
                        <a:t> сельского поселения на 2015-2017 годы</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95,0</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51,0</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46,0</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8072">
                <a:tc>
                  <a:txBody>
                    <a:bodyPr/>
                    <a:lstStyle/>
                    <a:p>
                      <a:pPr>
                        <a:spcAft>
                          <a:spcPts val="0"/>
                        </a:spcAft>
                      </a:pPr>
                      <a:r>
                        <a:rPr lang="ru-RU" sz="1600" dirty="0" smtClean="0">
                          <a:solidFill>
                            <a:schemeClr val="tx1"/>
                          </a:solidFill>
                          <a:effectLst/>
                          <a:latin typeface="Times New Roman"/>
                          <a:ea typeface="Times New Roman"/>
                        </a:rPr>
                        <a:t>3.Пожарная безопасность и защита населения и территории населенных пунктов </a:t>
                      </a:r>
                      <a:r>
                        <a:rPr lang="ru-RU" sz="1600" dirty="0" err="1" smtClean="0">
                          <a:solidFill>
                            <a:schemeClr val="tx1"/>
                          </a:solidFill>
                          <a:effectLst/>
                          <a:latin typeface="Times New Roman"/>
                          <a:ea typeface="Times New Roman"/>
                        </a:rPr>
                        <a:t>Новского</a:t>
                      </a:r>
                      <a:r>
                        <a:rPr lang="ru-RU" sz="1600" dirty="0" smtClean="0">
                          <a:solidFill>
                            <a:schemeClr val="tx1"/>
                          </a:solidFill>
                          <a:effectLst/>
                          <a:latin typeface="Times New Roman"/>
                          <a:ea typeface="Times New Roman"/>
                        </a:rPr>
                        <a:t> сельского поселения от чрезвычайных ситуаций на 2015-2017 годы</a:t>
                      </a:r>
                      <a:endParaRPr lang="ru-RU" sz="1600" dirty="0">
                        <a:solidFill>
                          <a:schemeClr val="tx1"/>
                        </a:solidFill>
                        <a:effectLst/>
                        <a:latin typeface="Times New Roman"/>
                        <a:ea typeface="Times New Roman"/>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70,0</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70,0</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70,0</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20080">
                <a:tc>
                  <a:txBody>
                    <a:bodyPr/>
                    <a:lstStyle/>
                    <a:p>
                      <a:pPr>
                        <a:spcAft>
                          <a:spcPts val="0"/>
                        </a:spcAft>
                      </a:pPr>
                      <a:r>
                        <a:rPr lang="ru-RU" sz="1600" dirty="0" smtClean="0">
                          <a:solidFill>
                            <a:schemeClr val="tx1"/>
                          </a:solidFill>
                          <a:effectLst/>
                          <a:latin typeface="Times New Roman"/>
                          <a:ea typeface="Times New Roman"/>
                        </a:rPr>
                        <a:t>4.Комплексное благоустройство территории </a:t>
                      </a:r>
                      <a:r>
                        <a:rPr lang="ru-RU" sz="1600" dirty="0" err="1" smtClean="0">
                          <a:solidFill>
                            <a:schemeClr val="tx1"/>
                          </a:solidFill>
                          <a:effectLst/>
                          <a:latin typeface="Times New Roman"/>
                          <a:ea typeface="Times New Roman"/>
                        </a:rPr>
                        <a:t>Новского</a:t>
                      </a:r>
                      <a:r>
                        <a:rPr lang="ru-RU" sz="1600" dirty="0" smtClean="0">
                          <a:solidFill>
                            <a:schemeClr val="tx1"/>
                          </a:solidFill>
                          <a:effectLst/>
                          <a:latin typeface="Times New Roman"/>
                          <a:ea typeface="Times New Roman"/>
                        </a:rPr>
                        <a:t>  сельского поселения на  2015-2017 годы</a:t>
                      </a:r>
                      <a:endParaRPr lang="ru-RU" sz="1600" dirty="0">
                        <a:solidFill>
                          <a:schemeClr val="tx1"/>
                        </a:solidFill>
                        <a:effectLst/>
                        <a:latin typeface="Times New Roman"/>
                        <a:ea typeface="Times New Roman"/>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2258,0</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2421,8</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2426,5</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98542">
                <a:tc>
                  <a:txBody>
                    <a:bodyPr/>
                    <a:lstStyle/>
                    <a:p>
                      <a:pPr>
                        <a:spcAft>
                          <a:spcPts val="0"/>
                        </a:spcAft>
                      </a:pPr>
                      <a:r>
                        <a:rPr lang="ru-RU" sz="1600" dirty="0" smtClean="0">
                          <a:solidFill>
                            <a:schemeClr val="tx1"/>
                          </a:solidFill>
                          <a:effectLst/>
                          <a:latin typeface="Times New Roman"/>
                          <a:ea typeface="Times New Roman"/>
                        </a:rPr>
                        <a:t>5.Развитие культуры и библиотечного обслуживания </a:t>
                      </a:r>
                      <a:r>
                        <a:rPr lang="ru-RU" sz="1600" dirty="0" err="1" smtClean="0">
                          <a:solidFill>
                            <a:schemeClr val="tx1"/>
                          </a:solidFill>
                          <a:effectLst/>
                          <a:latin typeface="Times New Roman"/>
                          <a:ea typeface="Times New Roman"/>
                        </a:rPr>
                        <a:t>Новского</a:t>
                      </a:r>
                      <a:r>
                        <a:rPr lang="ru-RU" sz="1600" dirty="0" smtClean="0">
                          <a:solidFill>
                            <a:schemeClr val="tx1"/>
                          </a:solidFill>
                          <a:effectLst/>
                          <a:latin typeface="Times New Roman"/>
                          <a:ea typeface="Times New Roman"/>
                        </a:rPr>
                        <a:t> сельского поселения на 2015-2017 годы</a:t>
                      </a:r>
                      <a:endParaRPr lang="ru-RU" sz="1600" dirty="0">
                        <a:solidFill>
                          <a:schemeClr val="tx1"/>
                        </a:solidFill>
                        <a:effectLst/>
                        <a:latin typeface="Times New Roman"/>
                        <a:ea typeface="Times New Roman"/>
                      </a:endParaRPr>
                    </a:p>
                  </a:txBody>
                  <a:tcPr marL="51627" marR="516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2315,3</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2260,0</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ru-RU" sz="1600" b="1" dirty="0" smtClean="0">
                          <a:solidFill>
                            <a:schemeClr val="tx1"/>
                          </a:solidFill>
                          <a:effectLst/>
                          <a:latin typeface="Times New Roman"/>
                          <a:ea typeface="Times New Roman"/>
                        </a:rPr>
                        <a:t>2048,9</a:t>
                      </a:r>
                      <a:endParaRPr lang="ru-RU" sz="1600" b="1" dirty="0">
                        <a:solidFill>
                          <a:schemeClr val="tx1"/>
                        </a:solidFill>
                        <a:effectLst/>
                        <a:latin typeface="Times New Roman"/>
                        <a:ea typeface="Times New Roman"/>
                      </a:endParaRPr>
                    </a:p>
                  </a:txBody>
                  <a:tcPr marL="51627" marR="516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803954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subTitle" idx="1"/>
          </p:nvPr>
        </p:nvSpPr>
        <p:spPr>
          <a:xfrm>
            <a:off x="0" y="1556792"/>
            <a:ext cx="9144000" cy="5301208"/>
          </a:xfrm>
        </p:spPr>
        <p:txBody>
          <a:bodyPr>
            <a:normAutofit fontScale="55000" lnSpcReduction="20000"/>
          </a:bodyPr>
          <a:lstStyle/>
          <a:p>
            <a:r>
              <a:rPr lang="ru-RU" dirty="0"/>
              <a:t> </a:t>
            </a:r>
          </a:p>
          <a:p>
            <a:pPr algn="just"/>
            <a:r>
              <a:rPr lang="ru-RU" sz="6400" dirty="0" smtClean="0">
                <a:solidFill>
                  <a:schemeClr val="tx1"/>
                </a:solidFill>
                <a:latin typeface="Times New Roman" pitchFamily="18" charset="0"/>
                <a:cs typeface="Times New Roman" pitchFamily="18" charset="0"/>
              </a:rPr>
              <a:t>   </a:t>
            </a:r>
            <a:r>
              <a:rPr lang="ru-RU" sz="2500" b="1" dirty="0" smtClean="0">
                <a:solidFill>
                  <a:schemeClr val="tx1"/>
                </a:solidFill>
                <a:latin typeface="Times New Roman" pitchFamily="18" charset="0"/>
                <a:cs typeface="Times New Roman" pitchFamily="18" charset="0"/>
              </a:rPr>
              <a:t>     </a:t>
            </a:r>
            <a:r>
              <a:rPr lang="ru-RU" sz="2500" b="1" dirty="0" smtClean="0">
                <a:latin typeface="Times New Roman" panose="02020603050405020304" pitchFamily="18" charset="0"/>
                <a:cs typeface="Times New Roman" panose="02020603050405020304" pitchFamily="18" charset="0"/>
              </a:rPr>
              <a:t> </a:t>
            </a:r>
            <a:r>
              <a:rPr lang="ru-RU" sz="2500" b="1" dirty="0">
                <a:latin typeface="Times New Roman" panose="02020603050405020304" pitchFamily="18" charset="0"/>
                <a:cs typeface="Times New Roman" panose="02020603050405020304" pitchFamily="18" charset="0"/>
              </a:rPr>
              <a:t>Целью  муниципальной  программы  является  обеспечение  устойчивого </a:t>
            </a:r>
          </a:p>
          <a:p>
            <a:r>
              <a:rPr lang="ru-RU" sz="2500" b="1" dirty="0">
                <a:latin typeface="Times New Roman" panose="02020603050405020304" pitchFamily="18" charset="0"/>
                <a:cs typeface="Times New Roman" panose="02020603050405020304" pitchFamily="18" charset="0"/>
              </a:rPr>
              <a:t>социально-экономического  развития  сельского  поселения    и благоприятных  условий  жизнедеятельности  его  населения.  Настоящая  цель достигается посредством решения комплекса следующих задач: </a:t>
            </a:r>
          </a:p>
          <a:p>
            <a:r>
              <a:rPr lang="ru-RU" sz="2500" b="1" dirty="0">
                <a:latin typeface="Times New Roman" panose="02020603050405020304" pitchFamily="18" charset="0"/>
                <a:cs typeface="Times New Roman" panose="02020603050405020304" pitchFamily="18" charset="0"/>
              </a:rPr>
              <a:t>1)  организации  эффективного  решения  вопросов  местного  значения населением  непосредственно  и  органами  местного  самоуправления  Рождественского сельского поселения;</a:t>
            </a:r>
          </a:p>
          <a:p>
            <a:r>
              <a:rPr lang="ru-RU" sz="2500" b="1" dirty="0">
                <a:latin typeface="Times New Roman" panose="02020603050405020304" pitchFamily="18" charset="0"/>
                <a:cs typeface="Times New Roman" panose="02020603050405020304" pitchFamily="18" charset="0"/>
              </a:rPr>
              <a:t>2)  обеспечения  безопасности  жизнедеятельности  населения  на территории сельского поселения;</a:t>
            </a:r>
          </a:p>
          <a:p>
            <a:r>
              <a:rPr lang="ru-RU" sz="2500" b="1" dirty="0">
                <a:latin typeface="Times New Roman" panose="02020603050405020304" pitchFamily="18" charset="0"/>
                <a:cs typeface="Times New Roman" panose="02020603050405020304" pitchFamily="18" charset="0"/>
              </a:rPr>
              <a:t>3)  обеспечения   чистоты  и  порядка  на дорогах местного значения сельского поселения;</a:t>
            </a:r>
          </a:p>
          <a:p>
            <a:r>
              <a:rPr lang="ru-RU" sz="2500" b="1" dirty="0">
                <a:latin typeface="Times New Roman" panose="02020603050405020304" pitchFamily="18" charset="0"/>
                <a:cs typeface="Times New Roman" panose="02020603050405020304" pitchFamily="18" charset="0"/>
              </a:rPr>
              <a:t>4)  обеспечения  комплексного  освоения  и  развития  территории  сельского </a:t>
            </a:r>
          </a:p>
          <a:p>
            <a:r>
              <a:rPr lang="ru-RU" sz="2500" b="1" dirty="0">
                <a:latin typeface="Times New Roman" panose="02020603050405020304" pitchFamily="18" charset="0"/>
                <a:cs typeface="Times New Roman" panose="02020603050405020304" pitchFamily="18" charset="0"/>
              </a:rPr>
              <a:t>поселения с учетом исторических и иных местных традиций;</a:t>
            </a:r>
          </a:p>
          <a:p>
            <a:r>
              <a:rPr lang="ru-RU" sz="2500" b="1" dirty="0">
                <a:latin typeface="Times New Roman" panose="02020603050405020304" pitchFamily="18" charset="0"/>
                <a:cs typeface="Times New Roman" panose="02020603050405020304" pitchFamily="18" charset="0"/>
              </a:rPr>
              <a:t>5)  создания  комфортных  и  экологически  благоприятных  условий жизнедеятельности и отдыха населения сельского поселения;</a:t>
            </a:r>
          </a:p>
          <a:p>
            <a:r>
              <a:rPr lang="ru-RU" sz="2500" b="1" dirty="0">
                <a:latin typeface="Times New Roman" panose="02020603050405020304" pitchFamily="18" charset="0"/>
                <a:cs typeface="Times New Roman" panose="02020603050405020304" pitchFamily="18" charset="0"/>
              </a:rPr>
              <a:t>6)  создания  условий  для  удовлетворения  культурных  потребностей  жителей сельского  поселения ,  сохранения  и  развития  его  исторических  и культурных традиций;</a:t>
            </a:r>
          </a:p>
          <a:p>
            <a:r>
              <a:rPr lang="ru-RU" sz="2500" b="1" dirty="0">
                <a:latin typeface="Times New Roman" panose="02020603050405020304" pitchFamily="18" charset="0"/>
                <a:cs typeface="Times New Roman" panose="02020603050405020304" pitchFamily="18" charset="0"/>
              </a:rPr>
              <a:t>7) создания  условий для ведения жителями сельского поселения  здорового образа жизни;</a:t>
            </a:r>
          </a:p>
          <a:p>
            <a:r>
              <a:rPr lang="ru-RU" sz="2500" b="1" dirty="0">
                <a:latin typeface="Times New Roman" panose="02020603050405020304" pitchFamily="18" charset="0"/>
                <a:cs typeface="Times New Roman" panose="02020603050405020304" pitchFamily="18" charset="0"/>
              </a:rPr>
              <a:t>8)  создания  условий  для  улучшения  инвестиционного  климата  и  развития предпринимательства на территории сельского поселения</a:t>
            </a:r>
            <a:endParaRPr lang="ru-RU" sz="2500" b="1" dirty="0" smtClean="0">
              <a:solidFill>
                <a:schemeClr val="tx1"/>
              </a:solidFill>
              <a:latin typeface="Times New Roman" panose="02020603050405020304" pitchFamily="18" charset="0"/>
              <a:cs typeface="Times New Roman" panose="02020603050405020304" pitchFamily="18" charset="0"/>
            </a:endParaRPr>
          </a:p>
          <a:p>
            <a:endParaRPr lang="ru-RU" dirty="0"/>
          </a:p>
        </p:txBody>
      </p:sp>
      <p:sp>
        <p:nvSpPr>
          <p:cNvPr id="4" name="Заголовок 3"/>
          <p:cNvSpPr>
            <a:spLocks noGrp="1"/>
          </p:cNvSpPr>
          <p:nvPr>
            <p:ph type="ctrTitle"/>
          </p:nvPr>
        </p:nvSpPr>
        <p:spPr>
          <a:xfrm>
            <a:off x="33318" y="188640"/>
            <a:ext cx="8964488" cy="1656184"/>
          </a:xfrm>
        </p:spPr>
        <p:txBody>
          <a:bodyPr>
            <a:noAutofit/>
          </a:bodyPr>
          <a:lstStyle/>
          <a:p>
            <a:pPr marL="182880" indent="0" algn="ctr">
              <a:buNone/>
            </a:pPr>
            <a:r>
              <a:rPr lang="ru-RU" sz="1800" b="1" dirty="0" smtClean="0">
                <a:effectLst/>
              </a:rPr>
              <a:t>МУНИЦИПАЛЬНАЯ      </a:t>
            </a:r>
            <a:r>
              <a:rPr lang="ru-RU" sz="1800" b="1" dirty="0">
                <a:effectLst/>
              </a:rPr>
              <a:t>ПРОГРАММА </a:t>
            </a:r>
            <a:br>
              <a:rPr lang="ru-RU" sz="1800" b="1" dirty="0">
                <a:effectLst/>
              </a:rPr>
            </a:br>
            <a:r>
              <a:rPr lang="ru-RU" sz="1800" b="1" dirty="0" smtClean="0">
                <a:effectLst/>
              </a:rPr>
              <a:t>НОВСКОГО  </a:t>
            </a:r>
            <a:r>
              <a:rPr lang="ru-RU" sz="1800" b="1" dirty="0">
                <a:effectLst/>
              </a:rPr>
              <a:t>СЕЛЬСКОГО ПОСЕЛЕНИЯ</a:t>
            </a:r>
            <a:br>
              <a:rPr lang="ru-RU" sz="1800" b="1" dirty="0">
                <a:effectLst/>
              </a:rPr>
            </a:br>
            <a:r>
              <a:rPr lang="ru-RU" sz="2400" b="1" dirty="0" smtClean="0">
                <a:effectLst/>
              </a:rPr>
              <a:t>«Социально-экономическое развитие</a:t>
            </a:r>
            <a:r>
              <a:rPr lang="en-US" sz="2400" b="1" dirty="0" smtClean="0">
                <a:effectLst/>
              </a:rPr>
              <a:t> </a:t>
            </a:r>
            <a:r>
              <a:rPr lang="ru-RU" sz="2400" b="1" dirty="0" err="1" smtClean="0">
                <a:effectLst/>
              </a:rPr>
              <a:t>Новского</a:t>
            </a:r>
            <a:r>
              <a:rPr lang="ru-RU" sz="2400" b="1" dirty="0" smtClean="0">
                <a:effectLst/>
              </a:rPr>
              <a:t> сельского поселения на 2015-2017 годы »</a:t>
            </a:r>
            <a:endParaRPr lang="ru-RU" sz="1800" dirty="0"/>
          </a:p>
        </p:txBody>
      </p:sp>
    </p:spTree>
    <p:extLst>
      <p:ext uri="{BB962C8B-B14F-4D97-AF65-F5344CB8AC3E}">
        <p14:creationId xmlns:p14="http://schemas.microsoft.com/office/powerpoint/2010/main" val="296634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subTitle" idx="1"/>
          </p:nvPr>
        </p:nvSpPr>
        <p:spPr>
          <a:xfrm>
            <a:off x="179512" y="1412776"/>
            <a:ext cx="8856984" cy="5445224"/>
          </a:xfrm>
        </p:spPr>
        <p:txBody>
          <a:bodyPr>
            <a:normAutofit/>
          </a:bodyPr>
          <a:lstStyle/>
          <a:p>
            <a:r>
              <a:rPr lang="ru-RU" sz="2000" dirty="0" smtClean="0">
                <a:solidFill>
                  <a:schemeClr val="tx1"/>
                </a:solidFill>
                <a:latin typeface="Times New Roman" pitchFamily="18" charset="0"/>
                <a:cs typeface="Times New Roman" pitchFamily="18" charset="0"/>
              </a:rPr>
              <a:t>Основные задачи программы:</a:t>
            </a:r>
            <a:r>
              <a:rPr lang="ru-RU" sz="4400" dirty="0">
                <a:solidFill>
                  <a:schemeClr val="tx1"/>
                </a:solidFill>
                <a:latin typeface="Times New Roman" pitchFamily="18" charset="0"/>
                <a:cs typeface="Times New Roman" pitchFamily="18" charset="0"/>
              </a:rPr>
              <a:t> </a:t>
            </a:r>
          </a:p>
          <a:p>
            <a:r>
              <a:rPr lang="ru-RU" sz="1800" dirty="0"/>
              <a:t>Целью  подпрограммы  является  эффективное  решение  вопросов  местного </a:t>
            </a:r>
          </a:p>
          <a:p>
            <a:r>
              <a:rPr lang="ru-RU" sz="1800" dirty="0"/>
              <a:t>значения  населением  непосредственно  и  органами  местного  самоуправления </a:t>
            </a:r>
            <a:r>
              <a:rPr lang="ru-RU" sz="1800" dirty="0" err="1" smtClean="0"/>
              <a:t>Новского</a:t>
            </a:r>
            <a:r>
              <a:rPr lang="ru-RU" sz="1800" dirty="0" smtClean="0"/>
              <a:t> </a:t>
            </a:r>
            <a:r>
              <a:rPr lang="ru-RU" sz="1800" dirty="0"/>
              <a:t>сельского поселения Приволжского муниципального района Ивановской области. </a:t>
            </a:r>
          </a:p>
          <a:p>
            <a:r>
              <a:rPr lang="ru-RU" sz="1800" dirty="0"/>
              <a:t>Цель подпрограммы реализуется посредством решения комплекса задач:</a:t>
            </a:r>
          </a:p>
          <a:p>
            <a:r>
              <a:rPr lang="ru-RU" sz="1800" dirty="0"/>
              <a:t>-обеспечения  деятельности  органов  местного  самоуправления  сельского </a:t>
            </a:r>
          </a:p>
          <a:p>
            <a:r>
              <a:rPr lang="ru-RU" sz="1800" dirty="0"/>
              <a:t>поселения;</a:t>
            </a:r>
          </a:p>
          <a:p>
            <a:r>
              <a:rPr lang="ru-RU" sz="1800" dirty="0"/>
              <a:t>-развития муниципальной службы сельского поселения ;</a:t>
            </a:r>
          </a:p>
          <a:p>
            <a:r>
              <a:rPr lang="ru-RU" sz="1800" dirty="0"/>
              <a:t>-создания условий для эффективного и ответственного управления финансами сельского поселения;</a:t>
            </a:r>
          </a:p>
          <a:p>
            <a:r>
              <a:rPr lang="ru-RU" sz="1800" dirty="0"/>
              <a:t>-обеспечения  доступности  информации  о  деятельности  органов  местного </a:t>
            </a:r>
          </a:p>
          <a:p>
            <a:r>
              <a:rPr lang="ru-RU" sz="1800" dirty="0"/>
              <a:t>самоуправления и качества муниципальных услуг сельского поселения</a:t>
            </a:r>
            <a:r>
              <a:rPr lang="ru-RU" sz="1800" dirty="0" smtClean="0"/>
              <a:t>.</a:t>
            </a:r>
            <a:endParaRPr lang="ru-RU" sz="1800" dirty="0"/>
          </a:p>
        </p:txBody>
      </p:sp>
      <p:sp>
        <p:nvSpPr>
          <p:cNvPr id="2" name="Заголовок 1"/>
          <p:cNvSpPr>
            <a:spLocks noGrp="1"/>
          </p:cNvSpPr>
          <p:nvPr>
            <p:ph type="ctrTitle"/>
          </p:nvPr>
        </p:nvSpPr>
        <p:spPr>
          <a:xfrm>
            <a:off x="685800" y="260649"/>
            <a:ext cx="7772400" cy="1080120"/>
          </a:xfrm>
        </p:spPr>
        <p:txBody>
          <a:bodyPr>
            <a:noAutofit/>
          </a:bodyPr>
          <a:lstStyle/>
          <a:p>
            <a:pPr marL="182880" indent="0" algn="ctr">
              <a:buNone/>
            </a:pPr>
            <a:r>
              <a:rPr lang="ru-RU" sz="2000" dirty="0" smtClean="0">
                <a:effectLst/>
              </a:rPr>
              <a:t>Подпрограмма</a:t>
            </a:r>
            <a:r>
              <a:rPr lang="ru-RU" sz="2000" dirty="0">
                <a:effectLst/>
              </a:rPr>
              <a:t/>
            </a:r>
            <a:br>
              <a:rPr lang="ru-RU" sz="2000" dirty="0">
                <a:effectLst/>
              </a:rPr>
            </a:br>
            <a:r>
              <a:rPr lang="ru-RU" sz="2000" dirty="0">
                <a:effectLst/>
              </a:rPr>
              <a:t>«Повышение эффективности местного самоуправления в </a:t>
            </a:r>
            <a:r>
              <a:rPr lang="ru-RU" sz="2000" dirty="0" err="1" smtClean="0">
                <a:effectLst/>
              </a:rPr>
              <a:t>Новском</a:t>
            </a:r>
            <a:r>
              <a:rPr lang="ru-RU" sz="2000" dirty="0" smtClean="0">
                <a:effectLst/>
              </a:rPr>
              <a:t> </a:t>
            </a:r>
            <a:r>
              <a:rPr lang="ru-RU" sz="2000" dirty="0">
                <a:effectLst/>
              </a:rPr>
              <a:t>сельском поселении на 2015-2017 годы»</a:t>
            </a:r>
            <a:br>
              <a:rPr lang="ru-RU" sz="2000" dirty="0">
                <a:effectLst/>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906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subTitle" idx="1"/>
          </p:nvPr>
        </p:nvSpPr>
        <p:spPr>
          <a:xfrm>
            <a:off x="0" y="1808717"/>
            <a:ext cx="9144000" cy="4869160"/>
          </a:xfrm>
        </p:spPr>
        <p:txBody>
          <a:bodyPr>
            <a:normAutofit/>
          </a:bodyPr>
          <a:lstStyle/>
          <a:p>
            <a:r>
              <a:rPr lang="ru-RU" sz="1600" dirty="0" smtClean="0">
                <a:latin typeface="Times New Roman" panose="02020603050405020304" pitchFamily="18" charset="0"/>
                <a:cs typeface="Times New Roman" panose="02020603050405020304" pitchFamily="18" charset="0"/>
              </a:rPr>
              <a:t>Настоящая </a:t>
            </a:r>
            <a:r>
              <a:rPr lang="ru-RU" sz="1600" dirty="0">
                <a:latin typeface="Times New Roman" panose="02020603050405020304" pitchFamily="18" charset="0"/>
                <a:cs typeface="Times New Roman" panose="02020603050405020304" pitchFamily="18" charset="0"/>
              </a:rPr>
              <a:t>Программа определяет основные цели, задачи и принципы политики </a:t>
            </a:r>
            <a:r>
              <a:rPr lang="ru-RU" sz="1600" dirty="0" err="1" smtClean="0">
                <a:latin typeface="Times New Roman" panose="02020603050405020304" pitchFamily="18" charset="0"/>
                <a:cs typeface="Times New Roman" panose="02020603050405020304" pitchFamily="18" charset="0"/>
              </a:rPr>
              <a:t>Новского</a:t>
            </a:r>
            <a:r>
              <a:rPr lang="ru-RU" sz="1600" dirty="0" smtClean="0">
                <a:latin typeface="Times New Roman" panose="02020603050405020304" pitchFamily="18" charset="0"/>
                <a:cs typeface="Times New Roman" panose="02020603050405020304" pitchFamily="18" charset="0"/>
              </a:rPr>
              <a:t> сельского  поселения </a:t>
            </a:r>
            <a:r>
              <a:rPr lang="ru-RU" sz="1600" dirty="0">
                <a:latin typeface="Times New Roman" panose="02020603050405020304" pitchFamily="18" charset="0"/>
                <a:cs typeface="Times New Roman" panose="02020603050405020304" pitchFamily="18" charset="0"/>
              </a:rPr>
              <a:t>Приволжского  муниципального  </a:t>
            </a:r>
            <a:r>
              <a:rPr lang="ru-RU" sz="1600" dirty="0" smtClean="0">
                <a:latin typeface="Times New Roman" panose="02020603050405020304" pitchFamily="18" charset="0"/>
                <a:cs typeface="Times New Roman" panose="02020603050405020304" pitchFamily="18" charset="0"/>
              </a:rPr>
              <a:t>района  </a:t>
            </a:r>
            <a:r>
              <a:rPr lang="ru-RU" sz="1600" dirty="0">
                <a:latin typeface="Times New Roman" panose="02020603050405020304" pitchFamily="18" charset="0"/>
                <a:cs typeface="Times New Roman" panose="02020603050405020304" pitchFamily="18" charset="0"/>
              </a:rPr>
              <a:t>в сфере управления муниципальной собственностью </a:t>
            </a:r>
            <a:r>
              <a:rPr lang="ru-RU" sz="1600" dirty="0" smtClean="0">
                <a:latin typeface="Times New Roman" panose="02020603050405020304" pitchFamily="18" charset="0"/>
                <a:cs typeface="Times New Roman" panose="02020603050405020304" pitchFamily="18" charset="0"/>
              </a:rPr>
              <a:t>сельского  </a:t>
            </a:r>
            <a:r>
              <a:rPr lang="ru-RU" sz="1600" dirty="0">
                <a:latin typeface="Times New Roman" panose="02020603050405020304" pitchFamily="18" charset="0"/>
                <a:cs typeface="Times New Roman" panose="02020603050405020304" pitchFamily="18" charset="0"/>
              </a:rPr>
              <a:t>поселения, а также имущественных прав, вытекающих из его участия в коммерческих организациях.</a:t>
            </a:r>
          </a:p>
          <a:p>
            <a:r>
              <a:rPr lang="ru-RU" sz="1600" dirty="0">
                <a:latin typeface="Times New Roman" panose="02020603050405020304" pitchFamily="18" charset="0"/>
                <a:cs typeface="Times New Roman" panose="02020603050405020304" pitchFamily="18" charset="0"/>
              </a:rPr>
              <a:t>Программа рассматривает цели, задачи, приоритеты и механизмы, направленные на обеспечение эффективности управления муниципальной собственностью, повышения доходов от его использования.</a:t>
            </a:r>
          </a:p>
          <a:p>
            <a:r>
              <a:rPr lang="ru-RU" sz="1600" dirty="0">
                <a:latin typeface="Times New Roman" panose="02020603050405020304" pitchFamily="18" charset="0"/>
                <a:cs typeface="Times New Roman" panose="02020603050405020304" pitchFamily="18" charset="0"/>
              </a:rPr>
              <a:t>Управление муниципальной собственностью </a:t>
            </a:r>
            <a:r>
              <a:rPr lang="ru-RU" sz="1600" dirty="0" err="1" smtClean="0">
                <a:latin typeface="Times New Roman" panose="02020603050405020304" pitchFamily="18" charset="0"/>
                <a:cs typeface="Times New Roman" panose="02020603050405020304" pitchFamily="18" charset="0"/>
              </a:rPr>
              <a:t>Новского</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сельского  поселения охватывает несколько направлений экономических отношений (земля, муниципальные  учреждения, муниципальное имущество). Основные направления работы органов местного самоуправления в управлении муниципальной собственностью за предшествовавшие годы была направлена на:</a:t>
            </a:r>
            <a:endParaRPr lang="ru-RU" sz="1600" b="1" dirty="0">
              <a:latin typeface="Times New Roman" panose="02020603050405020304" pitchFamily="18" charset="0"/>
              <a:cs typeface="Times New Roman" panose="02020603050405020304" pitchFamily="18" charset="0"/>
            </a:endParaRPr>
          </a:p>
          <a:p>
            <a:pPr lvl="0"/>
            <a:r>
              <a:rPr lang="ru-RU" sz="1600" dirty="0">
                <a:latin typeface="Times New Roman" panose="02020603050405020304" pitchFamily="18" charset="0"/>
                <a:cs typeface="Times New Roman" panose="02020603050405020304" pitchFamily="18" charset="0"/>
              </a:rPr>
              <a:t>совершенствование системы управления объектами недвижимости;</a:t>
            </a:r>
          </a:p>
          <a:p>
            <a:pPr lvl="0"/>
            <a:r>
              <a:rPr lang="ru-RU" sz="1600" dirty="0">
                <a:latin typeface="Times New Roman" panose="02020603050405020304" pitchFamily="18" charset="0"/>
                <a:cs typeface="Times New Roman" panose="02020603050405020304" pitchFamily="18" charset="0"/>
              </a:rPr>
              <a:t>повышение  эффективности  управления  земельно- имущественным </a:t>
            </a:r>
          </a:p>
          <a:p>
            <a:r>
              <a:rPr lang="ru-RU" sz="1600" dirty="0">
                <a:latin typeface="Times New Roman" panose="02020603050405020304" pitchFamily="18" charset="0"/>
                <a:cs typeface="Times New Roman" panose="02020603050405020304" pitchFamily="18" charset="0"/>
              </a:rPr>
              <a:t>комплексом и муниципальным имуществом </a:t>
            </a:r>
            <a:r>
              <a:rPr lang="ru-RU" sz="1600" dirty="0" err="1" smtClean="0">
                <a:latin typeface="Times New Roman" panose="02020603050405020304" pitchFamily="18" charset="0"/>
                <a:cs typeface="Times New Roman" panose="02020603050405020304" pitchFamily="18" charset="0"/>
              </a:rPr>
              <a:t>Новского</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сельского поселения ;</a:t>
            </a:r>
          </a:p>
          <a:p>
            <a:pPr lvl="0"/>
            <a:r>
              <a:rPr lang="ru-RU" sz="1600" dirty="0">
                <a:latin typeface="Times New Roman" panose="02020603050405020304" pitchFamily="18" charset="0"/>
                <a:cs typeface="Times New Roman" panose="02020603050405020304" pitchFamily="18" charset="0"/>
              </a:rPr>
              <a:t>рациональное и эффективное использование земельных ресурсов.</a:t>
            </a:r>
          </a:p>
        </p:txBody>
      </p:sp>
      <p:sp>
        <p:nvSpPr>
          <p:cNvPr id="2" name="Заголовок 1"/>
          <p:cNvSpPr>
            <a:spLocks noGrp="1"/>
          </p:cNvSpPr>
          <p:nvPr>
            <p:ph type="ctrTitle"/>
          </p:nvPr>
        </p:nvSpPr>
        <p:spPr>
          <a:xfrm>
            <a:off x="755576" y="332656"/>
            <a:ext cx="7772400" cy="1470025"/>
          </a:xfrm>
        </p:spPr>
        <p:txBody>
          <a:bodyPr>
            <a:normAutofit/>
          </a:bodyPr>
          <a:lstStyle/>
          <a:p>
            <a:pPr marL="182880" indent="0" algn="ctr">
              <a:buNone/>
            </a:pPr>
            <a:r>
              <a:rPr lang="ru-RU" sz="2000" dirty="0">
                <a:effectLst/>
              </a:rPr>
              <a:t>2.Подпрограмма</a:t>
            </a:r>
            <a:br>
              <a:rPr lang="ru-RU" sz="2000" dirty="0">
                <a:effectLst/>
              </a:rPr>
            </a:br>
            <a:r>
              <a:rPr lang="ru-RU" sz="2000" dirty="0">
                <a:effectLst/>
              </a:rPr>
              <a:t>«Управление и распоряжение муниципальным имуществом </a:t>
            </a:r>
            <a:r>
              <a:rPr lang="ru-RU" sz="2000" dirty="0" err="1" smtClean="0">
                <a:effectLst/>
              </a:rPr>
              <a:t>Новского</a:t>
            </a:r>
            <a:r>
              <a:rPr lang="ru-RU" sz="2000" dirty="0" smtClean="0">
                <a:effectLst/>
              </a:rPr>
              <a:t> </a:t>
            </a:r>
            <a:r>
              <a:rPr lang="ru-RU" sz="2000" dirty="0">
                <a:effectLst/>
              </a:rPr>
              <a:t>сельского поселения на 2015-2017 годы»</a:t>
            </a:r>
          </a:p>
        </p:txBody>
      </p:sp>
    </p:spTree>
    <p:extLst>
      <p:ext uri="{BB962C8B-B14F-4D97-AF65-F5344CB8AC3E}">
        <p14:creationId xmlns:p14="http://schemas.microsoft.com/office/powerpoint/2010/main" val="3820755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27584" y="1628800"/>
            <a:ext cx="7704856" cy="4896544"/>
          </a:xfrm>
        </p:spPr>
        <p:txBody>
          <a:bodyPr>
            <a:normAutofit/>
          </a:bodyPr>
          <a:lstStyle/>
          <a:p>
            <a:r>
              <a:rPr lang="ru-RU" sz="1600" dirty="0"/>
              <a:t>Основными направлениями реализации подпрограммы являются:</a:t>
            </a:r>
          </a:p>
          <a:p>
            <a:r>
              <a:rPr lang="ru-RU" sz="1600" dirty="0"/>
              <a:t>1. Обеспечение первичных мер пожарной безопасности</a:t>
            </a:r>
          </a:p>
          <a:p>
            <a:r>
              <a:rPr lang="ru-RU" sz="1600" dirty="0" smtClean="0"/>
              <a:t>2</a:t>
            </a:r>
            <a:r>
              <a:rPr lang="ru-RU" sz="1600" dirty="0"/>
              <a:t>. Организация обучения населения сельского поселения мерам пожарной  безопасности,  что  обеспечит  соблюдение  жителями  поселения  правил пожарной безопасности в жилых и общественных помещениях, на улице. </a:t>
            </a:r>
          </a:p>
          <a:p>
            <a:r>
              <a:rPr lang="ru-RU" sz="1600" dirty="0" smtClean="0"/>
              <a:t>3</a:t>
            </a:r>
            <a:r>
              <a:rPr lang="ru-RU" sz="1600" dirty="0"/>
              <a:t>.  Информирование населения о правилах пожарной безопасности в местах отдыха и массового  скопления  людей.  </a:t>
            </a:r>
          </a:p>
          <a:p>
            <a:r>
              <a:rPr lang="ru-RU" sz="1600" dirty="0" smtClean="0"/>
              <a:t>4. </a:t>
            </a:r>
            <a:r>
              <a:rPr lang="ru-RU" sz="1600" dirty="0"/>
              <a:t>Содержание  пожарных  водоемов  в  населенных  пунктах  сельского </a:t>
            </a:r>
          </a:p>
          <a:p>
            <a:r>
              <a:rPr lang="ru-RU" sz="1600" dirty="0" smtClean="0"/>
              <a:t>по</a:t>
            </a:r>
            <a:r>
              <a:rPr lang="ru-RU" sz="1600" dirty="0"/>
              <a:t>селения.</a:t>
            </a:r>
            <a:endParaRPr lang="ru-RU" sz="1600" dirty="0">
              <a:solidFill>
                <a:schemeClr val="tx1"/>
              </a:solidFill>
              <a:latin typeface="Times New Roman" pitchFamily="18" charset="0"/>
              <a:cs typeface="Times New Roman" pitchFamily="18" charset="0"/>
            </a:endParaRPr>
          </a:p>
          <a:p>
            <a:r>
              <a:rPr lang="ru-RU" sz="1600" dirty="0" smtClean="0"/>
              <a:t>5.Установка  </a:t>
            </a:r>
            <a:r>
              <a:rPr lang="ru-RU" sz="1600" dirty="0"/>
              <a:t>и  обслуживание  пожарной  сигнализации  на  объектах муниципальной  собственности,  с  целью  обеспечения  безопасности  и своевременного  информирования  пожарных  служб,  в  случае  возникновения возгораний. </a:t>
            </a:r>
            <a:endParaRPr lang="ru-RU" sz="1600" dirty="0" smtClean="0"/>
          </a:p>
          <a:p>
            <a:r>
              <a:rPr lang="ru-RU" sz="1600" dirty="0" smtClean="0"/>
              <a:t>6.  </a:t>
            </a:r>
            <a:r>
              <a:rPr lang="ru-RU" sz="1600" dirty="0"/>
              <a:t>Предупреждение  и  ликвидация  последствий  чрезвычайных  ситуаций природного и техногенного характера.</a:t>
            </a:r>
          </a:p>
          <a:p>
            <a:r>
              <a:rPr lang="ru-RU" sz="1600" dirty="0" smtClean="0"/>
              <a:t>7.Развитие  </a:t>
            </a:r>
            <a:r>
              <a:rPr lang="ru-RU" sz="1600" dirty="0"/>
              <a:t>системы  оповещения  населения  сельского  </a:t>
            </a:r>
            <a:r>
              <a:rPr lang="ru-RU" sz="1600" dirty="0" smtClean="0"/>
              <a:t>поселения.</a:t>
            </a:r>
            <a:endParaRPr lang="ru-RU" sz="1600" dirty="0"/>
          </a:p>
          <a:p>
            <a:endParaRPr lang="ru-RU" sz="1600" dirty="0"/>
          </a:p>
          <a:p>
            <a:endParaRPr lang="ru-RU" sz="1600" dirty="0" smtClean="0">
              <a:solidFill>
                <a:schemeClr val="tx1"/>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737247" y="260648"/>
            <a:ext cx="7772400" cy="1296144"/>
          </a:xfrm>
        </p:spPr>
        <p:txBody>
          <a:bodyPr>
            <a:normAutofit fontScale="90000"/>
          </a:bodyPr>
          <a:lstStyle/>
          <a:p>
            <a:pPr marL="182880" indent="0" algn="ctr">
              <a:buNone/>
            </a:pPr>
            <a:r>
              <a:rPr lang="ru-RU" sz="2000" dirty="0">
                <a:effectLst/>
              </a:rPr>
              <a:t> 3.Подпрограмма</a:t>
            </a:r>
            <a:br>
              <a:rPr lang="ru-RU" sz="2000" dirty="0">
                <a:effectLst/>
              </a:rPr>
            </a:br>
            <a:r>
              <a:rPr lang="ru-RU" sz="2000" dirty="0">
                <a:effectLst/>
              </a:rPr>
              <a:t> «Пожарная безопасность и защита населения и территории населенных пунктов  </a:t>
            </a:r>
            <a:r>
              <a:rPr lang="ru-RU" sz="2000" dirty="0" err="1" smtClean="0">
                <a:effectLst/>
              </a:rPr>
              <a:t>Новского</a:t>
            </a:r>
            <a:r>
              <a:rPr lang="ru-RU" sz="2000" dirty="0" smtClean="0">
                <a:effectLst/>
              </a:rPr>
              <a:t> </a:t>
            </a:r>
            <a:r>
              <a:rPr lang="ru-RU" sz="2000" dirty="0">
                <a:effectLst/>
              </a:rPr>
              <a:t>сельского поселения от чрезвычайных ситуаций на 2015-2017 годы»</a:t>
            </a:r>
            <a:r>
              <a:rPr lang="ru-RU" sz="2000" b="1" dirty="0">
                <a:effectLst/>
              </a:rPr>
              <a:t/>
            </a:r>
            <a:br>
              <a:rPr lang="ru-RU" sz="2000" b="1" dirty="0">
                <a:effectLst/>
              </a:rPr>
            </a:br>
            <a:r>
              <a:rPr lang="ru-RU" sz="2000" dirty="0">
                <a:effectLst/>
              </a:rPr>
              <a:t> </a:t>
            </a:r>
            <a:br>
              <a:rPr lang="ru-RU" sz="2000" dirty="0">
                <a:effectLst/>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76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411760" y="1556792"/>
            <a:ext cx="6400800" cy="432048"/>
          </a:xfrm>
        </p:spPr>
        <p:txBody>
          <a:bodyPr>
            <a:noAutofit/>
          </a:bodyPr>
          <a:lstStyle/>
          <a:p>
            <a:r>
              <a:rPr lang="ru-RU" sz="1800" b="1" i="1" u="sng" dirty="0"/>
              <a:t>Основные цели и задачи подпрограммы.</a:t>
            </a:r>
            <a:endParaRPr lang="ru-RU" sz="1800" dirty="0"/>
          </a:p>
          <a:p>
            <a:endParaRPr lang="ru-RU" sz="1800" dirty="0">
              <a:solidFill>
                <a:schemeClr val="tx1"/>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685800" y="332656"/>
            <a:ext cx="7772400" cy="1008112"/>
          </a:xfrm>
        </p:spPr>
        <p:txBody>
          <a:bodyPr>
            <a:normAutofit fontScale="90000"/>
          </a:bodyPr>
          <a:lstStyle/>
          <a:p>
            <a:pPr marL="182880" indent="0" algn="ctr">
              <a:buNone/>
            </a:pPr>
            <a:r>
              <a:rPr lang="ru-RU" sz="2000" dirty="0" smtClean="0">
                <a:effectLst/>
              </a:rPr>
              <a:t>4.Подпрограмма</a:t>
            </a:r>
            <a:r>
              <a:rPr lang="ru-RU" sz="2000" dirty="0">
                <a:effectLst/>
              </a:rPr>
              <a:t/>
            </a:r>
            <a:br>
              <a:rPr lang="ru-RU" sz="2000" dirty="0">
                <a:effectLst/>
              </a:rPr>
            </a:br>
            <a:r>
              <a:rPr lang="ru-RU" sz="2000" dirty="0">
                <a:effectLst/>
              </a:rPr>
              <a:t>«Комплексное благоустройство территории </a:t>
            </a:r>
            <a:r>
              <a:rPr lang="ru-RU" sz="2000" dirty="0" err="1" smtClean="0">
                <a:effectLst/>
              </a:rPr>
              <a:t>Новского</a:t>
            </a:r>
            <a:r>
              <a:rPr lang="ru-RU" sz="2000" dirty="0" smtClean="0">
                <a:effectLst/>
              </a:rPr>
              <a:t> </a:t>
            </a:r>
            <a:r>
              <a:rPr lang="ru-RU" sz="2000" dirty="0">
                <a:effectLst/>
              </a:rPr>
              <a:t>сельского поселения на 2015-2017 годы».</a:t>
            </a:r>
            <a:br>
              <a:rPr lang="ru-RU" sz="2000" dirty="0">
                <a:effectLst/>
              </a:rPr>
            </a:br>
            <a:endParaRPr lang="ru-RU" sz="2000"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88998183"/>
              </p:ext>
            </p:extLst>
          </p:nvPr>
        </p:nvGraphicFramePr>
        <p:xfrm>
          <a:off x="1007604" y="2201275"/>
          <a:ext cx="7128792" cy="6174406"/>
        </p:xfrm>
        <a:graphic>
          <a:graphicData uri="http://schemas.openxmlformats.org/drawingml/2006/table">
            <a:tbl>
              <a:tblPr firstRow="1" firstCol="1" bandRow="1" bandCol="1"/>
              <a:tblGrid>
                <a:gridCol w="7128792"/>
              </a:tblGrid>
              <a:tr h="1002746">
                <a:tc>
                  <a:txBody>
                    <a:bodyPr/>
                    <a:lstStyle/>
                    <a:p>
                      <a:r>
                        <a:rPr lang="ru-RU" sz="1800" kern="1200" dirty="0" smtClean="0">
                          <a:solidFill>
                            <a:schemeClr val="tx1"/>
                          </a:solidFill>
                          <a:effectLst/>
                          <a:latin typeface="+mn-lt"/>
                          <a:ea typeface="+mn-ea"/>
                          <a:cs typeface="+mn-cs"/>
                        </a:rPr>
                        <a:t>1.  Мероприятия, направленные на организацию утилизации бытовых, биологических и промышленных отходов;</a:t>
                      </a:r>
                    </a:p>
                    <a:p>
                      <a:r>
                        <a:rPr lang="ru-RU" sz="1800" kern="1200" dirty="0" smtClean="0">
                          <a:solidFill>
                            <a:schemeClr val="tx1"/>
                          </a:solidFill>
                          <a:effectLst/>
                          <a:latin typeface="+mn-lt"/>
                          <a:ea typeface="+mn-ea"/>
                          <a:cs typeface="+mn-cs"/>
                        </a:rPr>
                        <a:t>3.  Освещение населенных пунктов  </a:t>
                      </a:r>
                      <a:r>
                        <a:rPr lang="ru-RU" sz="1800" kern="1200" dirty="0" err="1" smtClean="0">
                          <a:solidFill>
                            <a:schemeClr val="tx1"/>
                          </a:solidFill>
                          <a:effectLst/>
                          <a:latin typeface="+mn-lt"/>
                          <a:ea typeface="+mn-ea"/>
                          <a:cs typeface="+mn-cs"/>
                        </a:rPr>
                        <a:t>Новского</a:t>
                      </a:r>
                      <a:r>
                        <a:rPr lang="ru-RU" sz="1800" kern="1200" dirty="0" smtClean="0">
                          <a:solidFill>
                            <a:schemeClr val="tx1"/>
                          </a:solidFill>
                          <a:effectLst/>
                          <a:latin typeface="+mn-lt"/>
                          <a:ea typeface="+mn-ea"/>
                          <a:cs typeface="+mn-cs"/>
                        </a:rPr>
                        <a:t> сельского поселения, зданий, сооружений;</a:t>
                      </a:r>
                    </a:p>
                    <a:p>
                      <a:r>
                        <a:rPr lang="ru-RU" sz="1800" kern="1200" dirty="0" smtClean="0">
                          <a:solidFill>
                            <a:schemeClr val="tx1"/>
                          </a:solidFill>
                          <a:effectLst/>
                          <a:latin typeface="+mn-lt"/>
                          <a:ea typeface="+mn-ea"/>
                          <a:cs typeface="+mn-cs"/>
                        </a:rPr>
                        <a:t>4. Выполнение мероприятий по содержанию и ремонту   дорог расположенных в границах поселения и прилегающих к ним территорий </a:t>
                      </a:r>
                    </a:p>
                    <a:p>
                      <a:r>
                        <a:rPr lang="ru-RU" sz="1800" kern="1200" dirty="0" smtClean="0">
                          <a:solidFill>
                            <a:schemeClr val="tx1"/>
                          </a:solidFill>
                          <a:effectLst/>
                          <a:latin typeface="+mn-lt"/>
                          <a:ea typeface="+mn-ea"/>
                          <a:cs typeface="+mn-cs"/>
                        </a:rPr>
                        <a:t>( </a:t>
                      </a:r>
                      <a:r>
                        <a:rPr lang="ru-RU" sz="1800" kern="1200" dirty="0" err="1" smtClean="0">
                          <a:solidFill>
                            <a:schemeClr val="tx1"/>
                          </a:solidFill>
                          <a:effectLst/>
                          <a:latin typeface="+mn-lt"/>
                          <a:ea typeface="+mn-ea"/>
                          <a:cs typeface="+mn-cs"/>
                        </a:rPr>
                        <a:t>грейдирование</a:t>
                      </a:r>
                      <a:r>
                        <a:rPr lang="ru-RU" sz="1800" kern="1200" dirty="0" smtClean="0">
                          <a:solidFill>
                            <a:schemeClr val="tx1"/>
                          </a:solidFill>
                          <a:effectLst/>
                          <a:latin typeface="+mn-lt"/>
                          <a:ea typeface="+mn-ea"/>
                          <a:cs typeface="+mn-cs"/>
                        </a:rPr>
                        <a:t> дорог, снегоочистка, паспортизация дорог и пр.);</a:t>
                      </a:r>
                    </a:p>
                    <a:p>
                      <a:r>
                        <a:rPr lang="ru-RU" sz="1800" kern="1200" dirty="0" smtClean="0">
                          <a:solidFill>
                            <a:schemeClr val="tx1"/>
                          </a:solidFill>
                          <a:effectLst/>
                          <a:latin typeface="+mn-lt"/>
                          <a:ea typeface="+mn-ea"/>
                          <a:cs typeface="+mn-cs"/>
                        </a:rPr>
                        <a:t>5. Благоустройство и содержание мест захоронений;</a:t>
                      </a:r>
                    </a:p>
                    <a:p>
                      <a:r>
                        <a:rPr lang="ru-RU" sz="1800" kern="1200" dirty="0" smtClean="0">
                          <a:solidFill>
                            <a:schemeClr val="tx1"/>
                          </a:solidFill>
                          <a:effectLst/>
                          <a:latin typeface="+mn-lt"/>
                          <a:ea typeface="+mn-ea"/>
                          <a:cs typeface="+mn-cs"/>
                        </a:rPr>
                        <a:t>6.Реконструкция и устройство колодцев, прочие  мероприятия по надлежащему санитарному состоянию;</a:t>
                      </a:r>
                    </a:p>
                    <a:p>
                      <a:r>
                        <a:rPr lang="ru-RU" sz="1800" kern="1200" dirty="0" smtClean="0">
                          <a:solidFill>
                            <a:schemeClr val="tx1"/>
                          </a:solidFill>
                          <a:effectLst/>
                          <a:latin typeface="+mn-lt"/>
                          <a:ea typeface="+mn-ea"/>
                          <a:cs typeface="+mn-cs"/>
                        </a:rPr>
                        <a:t>7. Содержание и благоустройство памятников, обелисков и пр.;</a:t>
                      </a:r>
                    </a:p>
                    <a:p>
                      <a:r>
                        <a:rPr lang="ru-RU" sz="1800" kern="1200" dirty="0" smtClean="0">
                          <a:solidFill>
                            <a:schemeClr val="tx1"/>
                          </a:solidFill>
                          <a:effectLst/>
                          <a:latin typeface="+mn-lt"/>
                          <a:ea typeface="+mn-ea"/>
                          <a:cs typeface="+mn-cs"/>
                        </a:rPr>
                        <a:t>8. Прочие мероприятия по благоустройству.</a:t>
                      </a:r>
                    </a:p>
                    <a:p>
                      <a:r>
                        <a:rPr lang="ru-RU" sz="1800" kern="1200" dirty="0" smtClean="0">
                          <a:solidFill>
                            <a:schemeClr val="tx1"/>
                          </a:solidFill>
                          <a:effectLst/>
                          <a:latin typeface="+mn-lt"/>
                          <a:ea typeface="+mn-ea"/>
                          <a:cs typeface="+mn-cs"/>
                        </a:rPr>
                        <a:t> </a:t>
                      </a:r>
                    </a:p>
                    <a:p>
                      <a:pPr indent="450215" algn="just">
                        <a:spcAft>
                          <a:spcPts val="0"/>
                        </a:spcAft>
                      </a:pPr>
                      <a:endParaRPr lang="ru-RU" sz="20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tcPr>
                </a:tc>
              </a:tr>
              <a:tr h="1754806">
                <a:tc>
                  <a:txBody>
                    <a:bodyPr/>
                    <a:lstStyle/>
                    <a:p>
                      <a:pPr indent="450215" algn="just">
                        <a:spcAft>
                          <a:spcPts val="0"/>
                        </a:spcAft>
                      </a:pPr>
                      <a:r>
                        <a:rPr lang="ru-RU" sz="2000" dirty="0">
                          <a:effectLst/>
                          <a:latin typeface="Times New Roman" pitchFamily="18" charset="0"/>
                          <a:ea typeface="Calibri"/>
                          <a:cs typeface="Times New Roman" pitchFamily="18" charset="0"/>
                        </a:rPr>
                        <a:t> </a:t>
                      </a:r>
                    </a:p>
                    <a:p>
                      <a:pPr indent="450215" algn="just">
                        <a:spcAft>
                          <a:spcPts val="0"/>
                        </a:spcAft>
                      </a:pPr>
                      <a:r>
                        <a:rPr lang="ru-RU" sz="2000" dirty="0">
                          <a:effectLst/>
                          <a:latin typeface="Times New Roman" pitchFamily="18" charset="0"/>
                          <a:ea typeface="Calibri"/>
                          <a:cs typeface="Times New Roman" pitchFamily="18" charset="0"/>
                        </a:rPr>
                        <a:t> </a:t>
                      </a: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143188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5272" y="2132856"/>
            <a:ext cx="8928992" cy="4824536"/>
          </a:xfrm>
        </p:spPr>
        <p:txBody>
          <a:bodyPr>
            <a:noAutofit/>
          </a:bodyPr>
          <a:lstStyle/>
          <a:p>
            <a:r>
              <a:rPr lang="ru-RU" sz="1400" b="1" i="1" dirty="0" smtClean="0"/>
              <a:t>*</a:t>
            </a:r>
            <a:r>
              <a:rPr lang="ru-RU" sz="1400" b="1" dirty="0" smtClean="0"/>
              <a:t> </a:t>
            </a:r>
            <a:r>
              <a:rPr lang="ru-RU" sz="1400" b="1" dirty="0"/>
              <a:t>повышение качества мероприятий, направленных на сохранение, популяризацию и эффективное использование культурного наследия, народной традиционной культуры;</a:t>
            </a:r>
          </a:p>
          <a:p>
            <a:r>
              <a:rPr lang="ru-RU" sz="1400" b="1" i="1" dirty="0"/>
              <a:t>*</a:t>
            </a:r>
            <a:r>
              <a:rPr lang="ru-RU" sz="1400" b="1" dirty="0"/>
              <a:t> увеличение числа культурно-досуговых мероприятий;</a:t>
            </a:r>
          </a:p>
          <a:p>
            <a:r>
              <a:rPr lang="ru-RU" sz="1400" b="1" i="1" dirty="0"/>
              <a:t>*</a:t>
            </a:r>
            <a:r>
              <a:rPr lang="ru-RU" sz="1400" b="1" dirty="0"/>
              <a:t> выявление и поддержка творческой одаренной молодежи;</a:t>
            </a:r>
          </a:p>
          <a:p>
            <a:r>
              <a:rPr lang="ru-RU" sz="1400" b="1" i="1" dirty="0"/>
              <a:t>*</a:t>
            </a:r>
            <a:r>
              <a:rPr lang="ru-RU" sz="1400" b="1" dirty="0"/>
              <a:t> внедрение и распространение новых информационных технологий в сфере культуры;</a:t>
            </a:r>
          </a:p>
          <a:p>
            <a:r>
              <a:rPr lang="ru-RU" sz="1400" b="1" dirty="0"/>
              <a:t>* комплектование и информатизация библиотек;</a:t>
            </a:r>
          </a:p>
          <a:p>
            <a:r>
              <a:rPr lang="ru-RU" sz="1400" b="1" dirty="0"/>
              <a:t>* увеличение объемов и качества услуг в сфере культурного досуга населения сельского поселения.</a:t>
            </a:r>
          </a:p>
          <a:p>
            <a:r>
              <a:rPr lang="ru-RU" sz="1400" b="1" dirty="0"/>
              <a:t>*Осуществление бюджетной политики, направленной на оптимизацию бюджетных расходов.</a:t>
            </a:r>
          </a:p>
          <a:p>
            <a:r>
              <a:rPr lang="ru-RU" sz="1400" b="1" dirty="0"/>
              <a:t>*Переход к программному бюджету.</a:t>
            </a:r>
          </a:p>
          <a:p>
            <a:r>
              <a:rPr lang="ru-RU" sz="1400" b="1" dirty="0"/>
              <a:t> </a:t>
            </a:r>
            <a:r>
              <a:rPr lang="ru-RU" sz="1400" b="1" dirty="0" smtClean="0"/>
              <a:t>*</a:t>
            </a:r>
            <a:r>
              <a:rPr lang="ru-RU" sz="1400" b="1" dirty="0"/>
              <a:t>Развитие новых форм оказания и финансового обеспечения муниципальных услуг.</a:t>
            </a:r>
          </a:p>
          <a:p>
            <a:r>
              <a:rPr lang="ru-RU" sz="1400" b="1" dirty="0"/>
              <a:t> </a:t>
            </a:r>
            <a:r>
              <a:rPr lang="ru-RU" sz="1400" b="1" dirty="0" smtClean="0"/>
              <a:t> </a:t>
            </a:r>
            <a:r>
              <a:rPr lang="ru-RU" sz="1400" b="1" dirty="0"/>
              <a:t>*Совершенствование   правового   статуса  муниципального   учреждения   и   повышение эффективности предоставления муниципальных услуг.</a:t>
            </a:r>
          </a:p>
          <a:p>
            <a:r>
              <a:rPr lang="ru-RU" sz="1400" b="1" dirty="0"/>
              <a:t> </a:t>
            </a:r>
            <a:r>
              <a:rPr lang="ru-RU" sz="1400" b="1" dirty="0" smtClean="0"/>
              <a:t> </a:t>
            </a:r>
            <a:r>
              <a:rPr lang="ru-RU" sz="1400" b="1" dirty="0"/>
              <a:t>*Повышение </a:t>
            </a:r>
            <a:r>
              <a:rPr lang="ru-RU" sz="1400" b="1" dirty="0" err="1"/>
              <a:t>энергоэффективности</a:t>
            </a:r>
            <a:r>
              <a:rPr lang="ru-RU" sz="1400" b="1" dirty="0"/>
              <a:t>,  обязательность приборного учета при потреблении </a:t>
            </a:r>
            <a:r>
              <a:rPr lang="ru-RU" sz="1400" b="1" dirty="0" err="1"/>
              <a:t>энерго</a:t>
            </a:r>
            <a:r>
              <a:rPr lang="ru-RU" sz="1400" b="1" dirty="0"/>
              <a:t>-  и </a:t>
            </a:r>
            <a:r>
              <a:rPr lang="ru-RU" sz="1400" b="1" dirty="0" err="1"/>
              <a:t>теплоресурсов</a:t>
            </a:r>
            <a:r>
              <a:rPr lang="ru-RU" sz="1400" b="1" dirty="0"/>
              <a:t>.</a:t>
            </a:r>
          </a:p>
          <a:p>
            <a:endParaRPr lang="ru-RU" sz="1400" b="1" dirty="0">
              <a:solidFill>
                <a:schemeClr val="tx1"/>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683568" y="476672"/>
            <a:ext cx="7772400" cy="1470025"/>
          </a:xfrm>
        </p:spPr>
        <p:txBody>
          <a:bodyPr>
            <a:normAutofit fontScale="90000"/>
          </a:bodyPr>
          <a:lstStyle/>
          <a:p>
            <a:pPr marL="182880" indent="0" algn="ctr">
              <a:buNone/>
            </a:pPr>
            <a:r>
              <a:rPr lang="ru-RU" sz="2000" dirty="0">
                <a:effectLst/>
              </a:rPr>
              <a:t>5.Подпрограмма </a:t>
            </a:r>
            <a:br>
              <a:rPr lang="ru-RU" sz="2000" dirty="0">
                <a:effectLst/>
              </a:rPr>
            </a:br>
            <a:r>
              <a:rPr lang="ru-RU" sz="2000" dirty="0">
                <a:effectLst/>
              </a:rPr>
              <a:t>« Развитие культуры  и библиотечного обслуживания </a:t>
            </a:r>
            <a:r>
              <a:rPr lang="ru-RU" sz="2000" dirty="0" err="1" smtClean="0">
                <a:effectLst/>
              </a:rPr>
              <a:t>Новского</a:t>
            </a:r>
            <a:r>
              <a:rPr lang="ru-RU" sz="2000" dirty="0" smtClean="0">
                <a:effectLst/>
              </a:rPr>
              <a:t> </a:t>
            </a:r>
            <a:r>
              <a:rPr lang="ru-RU" sz="2000" dirty="0">
                <a:effectLst/>
              </a:rPr>
              <a:t>сельского поселения на 2015-2017 годы»</a:t>
            </a:r>
            <a:br>
              <a:rPr lang="ru-RU" sz="2000" dirty="0">
                <a:effectLst/>
              </a:rPr>
            </a:br>
            <a:r>
              <a:rPr lang="ru-RU" sz="2000" dirty="0">
                <a:effectLst/>
              </a:rPr>
              <a:t> </a:t>
            </a:r>
            <a:br>
              <a:rPr lang="ru-RU" sz="2000" dirty="0">
                <a:effectLst/>
              </a:rPr>
            </a:br>
            <a:r>
              <a:rPr lang="ru-RU" sz="2000" u="sng" dirty="0">
                <a:effectLst/>
              </a:rPr>
              <a:t>Целями подпрограммы являются:</a:t>
            </a:r>
            <a:r>
              <a:rPr lang="ru-RU" sz="2000" dirty="0">
                <a:effectLst/>
              </a:rPr>
              <a:t/>
            </a:r>
            <a:br>
              <a:rPr lang="ru-RU" sz="2000" dirty="0">
                <a:effectLst/>
              </a:rPr>
            </a:br>
            <a:r>
              <a:rPr lang="ru-RU" sz="2000" b="1" dirty="0" smtClean="0">
                <a:effectLst/>
                <a:latin typeface="Times New Roman" pitchFamily="18" charset="0"/>
                <a:cs typeface="Times New Roman" pitchFamily="18" charset="0"/>
              </a:rPr>
              <a:t/>
            </a:r>
            <a:br>
              <a:rPr lang="ru-RU" sz="2000" b="1" dirty="0" smtClean="0">
                <a:effectLst/>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925375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1520" y="115888"/>
            <a:ext cx="8424664" cy="1304925"/>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pPr algn="just"/>
            <a:r>
              <a:rPr lang="ru-RU" altLang="ru-RU" sz="1400" b="1" kern="0" dirty="0" smtClean="0">
                <a:effectLst/>
              </a:rPr>
              <a:t>В бюджете поселения на 2015 год и плановый период 2016 и 2017 годов сформирован </a:t>
            </a:r>
            <a:r>
              <a:rPr lang="ru-RU" altLang="ru-RU" sz="1400" b="1" u="sng" kern="0" dirty="0" smtClean="0">
                <a:effectLst/>
              </a:rPr>
              <a:t>МУНИЦИПАЛЬНЫЙ ДОРОЖНЫЙ ФОНД</a:t>
            </a:r>
            <a:r>
              <a:rPr lang="ru-RU" altLang="ru-RU" sz="1400" b="1" kern="0" dirty="0" smtClean="0">
                <a:effectLst/>
              </a:rPr>
              <a:t>  - часть средств бюджета,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 внутри населённых пунктов в границах сельского поселения. Объём муниципального дорожного фонда на 2015 год предусмотрен в размере 378,4 </a:t>
            </a:r>
            <a:r>
              <a:rPr lang="ru-RU" altLang="ru-RU" sz="1400" b="1" kern="0" dirty="0" err="1" smtClean="0">
                <a:effectLst/>
              </a:rPr>
              <a:t>тыс.рублей</a:t>
            </a:r>
            <a:r>
              <a:rPr lang="ru-RU" altLang="ru-RU" sz="1400" b="1" kern="0" dirty="0" smtClean="0">
                <a:effectLst/>
              </a:rPr>
              <a:t>, на 2016-256,5 </a:t>
            </a:r>
            <a:r>
              <a:rPr lang="ru-RU" altLang="ru-RU" sz="1400" b="1" kern="0" dirty="0" err="1" smtClean="0">
                <a:effectLst/>
              </a:rPr>
              <a:t>т.руб</a:t>
            </a:r>
            <a:r>
              <a:rPr lang="ru-RU" altLang="ru-RU" sz="1400" b="1" kern="0" dirty="0" smtClean="0">
                <a:effectLst/>
              </a:rPr>
              <a:t>., на 2017 год-210,7 </a:t>
            </a:r>
            <a:r>
              <a:rPr lang="ru-RU" altLang="ru-RU" sz="1400" b="1" kern="0" dirty="0" err="1" smtClean="0">
                <a:effectLst/>
              </a:rPr>
              <a:t>т.руб</a:t>
            </a:r>
            <a:r>
              <a:rPr lang="ru-RU" altLang="ru-RU" sz="1400" b="1" kern="0" dirty="0" smtClean="0">
                <a:effectLst/>
              </a:rPr>
              <a:t>.</a:t>
            </a:r>
          </a:p>
        </p:txBody>
      </p:sp>
      <p:sp>
        <p:nvSpPr>
          <p:cNvPr id="3" name="Text Box 12"/>
          <p:cNvSpPr txBox="1">
            <a:spLocks noChangeArrowheads="1"/>
          </p:cNvSpPr>
          <p:nvPr/>
        </p:nvSpPr>
        <p:spPr bwMode="auto">
          <a:xfrm>
            <a:off x="611187" y="1420813"/>
            <a:ext cx="3889375"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ru-RU" altLang="ru-RU" b="1" dirty="0"/>
              <a:t>ДОХОДЫ ФОНДА</a:t>
            </a:r>
            <a:endParaRPr lang="ru-RU" altLang="ru-RU" dirty="0"/>
          </a:p>
          <a:p>
            <a:pPr>
              <a:spcBef>
                <a:spcPct val="50000"/>
              </a:spcBef>
              <a:buFontTx/>
              <a:buChar char="•"/>
            </a:pPr>
            <a:r>
              <a:rPr lang="ru-RU" altLang="ru-RU" sz="1600" dirty="0"/>
              <a:t>акцизы на бензин, дизельное топливо, моторное масло;</a:t>
            </a:r>
          </a:p>
          <a:p>
            <a:pPr>
              <a:spcBef>
                <a:spcPct val="50000"/>
              </a:spcBef>
              <a:buFontTx/>
              <a:buChar char="•"/>
            </a:pPr>
            <a:r>
              <a:rPr lang="ru-RU" altLang="ru-RU" sz="1600" dirty="0"/>
              <a:t>штрафы за нарушение правил перевозки крупногабаритных и тяжеловесных грузов;</a:t>
            </a:r>
          </a:p>
          <a:p>
            <a:pPr>
              <a:spcBef>
                <a:spcPct val="50000"/>
              </a:spcBef>
              <a:buFontTx/>
              <a:buChar char="•"/>
            </a:pPr>
            <a:r>
              <a:rPr lang="ru-RU" altLang="ru-RU" sz="1600" dirty="0"/>
              <a:t>субсидии из федерального и регионального дорожного фонда;</a:t>
            </a:r>
          </a:p>
          <a:p>
            <a:pPr>
              <a:spcBef>
                <a:spcPct val="50000"/>
              </a:spcBef>
              <a:buFontTx/>
              <a:buChar char="•"/>
            </a:pPr>
            <a:r>
              <a:rPr lang="ru-RU" altLang="ru-RU" sz="1600" dirty="0"/>
              <a:t>прочие доходы</a:t>
            </a:r>
          </a:p>
          <a:p>
            <a:pPr>
              <a:spcBef>
                <a:spcPct val="50000"/>
              </a:spcBef>
              <a:buFontTx/>
              <a:buChar char="•"/>
            </a:pPr>
            <a:endParaRPr lang="ru-RU" altLang="ru-RU" sz="1600" dirty="0"/>
          </a:p>
        </p:txBody>
      </p:sp>
      <p:pic>
        <p:nvPicPr>
          <p:cNvPr id="4" name="Picture 10" descr="дорог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643438" y="1700213"/>
            <a:ext cx="4170362" cy="2449512"/>
          </a:xfrm>
          <a:prstGeom prst="rect">
            <a:avLst/>
          </a:prstGeom>
          <a:noFill/>
        </p:spPr>
      </p:pic>
      <p:sp>
        <p:nvSpPr>
          <p:cNvPr id="5" name="Text Box 15"/>
          <p:cNvSpPr txBox="1">
            <a:spLocks noChangeArrowheads="1"/>
          </p:cNvSpPr>
          <p:nvPr/>
        </p:nvSpPr>
        <p:spPr bwMode="auto">
          <a:xfrm>
            <a:off x="4164012" y="4293096"/>
            <a:ext cx="4610224"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ru-RU" altLang="ru-RU" b="1" dirty="0"/>
              <a:t>РАСХОДЫ ФОНДА</a:t>
            </a:r>
          </a:p>
          <a:p>
            <a:pPr>
              <a:spcBef>
                <a:spcPct val="50000"/>
              </a:spcBef>
              <a:buFontTx/>
              <a:buChar char="•"/>
            </a:pPr>
            <a:r>
              <a:rPr lang="ru-RU" altLang="ru-RU" sz="1600" dirty="0"/>
              <a:t>содержание, ремонт, реконструкция, строительство автомобильных дорог местного значения;</a:t>
            </a:r>
          </a:p>
          <a:p>
            <a:pPr>
              <a:spcBef>
                <a:spcPct val="50000"/>
              </a:spcBef>
              <a:buFontTx/>
              <a:buChar char="•"/>
            </a:pPr>
            <a:r>
              <a:rPr lang="ru-RU" altLang="ru-RU" sz="1600" dirty="0"/>
              <a:t>оформление прав собственности на автомобильные дороги местного значения;</a:t>
            </a:r>
          </a:p>
          <a:p>
            <a:pPr>
              <a:spcBef>
                <a:spcPct val="50000"/>
              </a:spcBef>
              <a:buFontTx/>
              <a:buChar char="•"/>
            </a:pPr>
            <a:r>
              <a:rPr lang="ru-RU" altLang="ru-RU" sz="1600" dirty="0"/>
              <a:t>уплата налога на имущество в отношении автомобильных дорог местного значения</a:t>
            </a:r>
          </a:p>
        </p:txBody>
      </p:sp>
      <p:pic>
        <p:nvPicPr>
          <p:cNvPr id="6" name="Picture 1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395536" y="4391852"/>
            <a:ext cx="3528392" cy="2449512"/>
          </a:xfrm>
          <a:prstGeom prst="rect">
            <a:avLst/>
          </a:prstGeom>
          <a:noFill/>
        </p:spPr>
      </p:pic>
    </p:spTree>
    <p:extLst>
      <p:ext uri="{BB962C8B-B14F-4D97-AF65-F5344CB8AC3E}">
        <p14:creationId xmlns:p14="http://schemas.microsoft.com/office/powerpoint/2010/main" val="1305713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899592" y="548680"/>
            <a:ext cx="7138987" cy="2079104"/>
          </a:xfrm>
          <a:prstGeom prst="rect">
            <a:avLst/>
          </a:prstGeom>
          <a:noFill/>
        </p:spPr>
        <p:txBody>
          <a:bodyPr vert="horz" rtlCol="0" anchor="ctr">
            <a:noAutofit/>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r>
              <a:rPr lang="ru-RU" altLang="ru-RU" sz="1800" kern="0" dirty="0" smtClean="0"/>
              <a:t>В случае изменения параметров бюджета в течение года производится его корректировка в соответствии с Положением </a:t>
            </a:r>
            <a:br>
              <a:rPr lang="ru-RU" altLang="ru-RU" sz="1800" kern="0" dirty="0" smtClean="0"/>
            </a:br>
            <a:r>
              <a:rPr lang="ru-RU" altLang="ru-RU" sz="1800" kern="0" dirty="0" smtClean="0"/>
              <a:t>"О бюджетном процессе в </a:t>
            </a:r>
            <a:r>
              <a:rPr lang="ru-RU" altLang="ru-RU" sz="1800" kern="0" dirty="0" err="1" smtClean="0"/>
              <a:t>Новском</a:t>
            </a:r>
            <a:r>
              <a:rPr lang="ru-RU" altLang="ru-RU" sz="1800" kern="0" dirty="0" smtClean="0"/>
              <a:t>  сельском поселении", утверждённым решением Совета депутатов</a:t>
            </a:r>
            <a:r>
              <a:rPr lang="ru-RU" altLang="ru-RU" sz="1800" kern="0" dirty="0"/>
              <a:t> </a:t>
            </a:r>
            <a:r>
              <a:rPr lang="ru-RU" altLang="ru-RU" sz="1800" kern="0" dirty="0" smtClean="0"/>
              <a:t>Рождественского</a:t>
            </a:r>
          </a:p>
          <a:p>
            <a:r>
              <a:rPr lang="ru-RU" altLang="ru-RU" sz="1800" kern="0" dirty="0" smtClean="0"/>
              <a:t> сельского поселения  от 25.12.2012 г. № 60.</a:t>
            </a:r>
          </a:p>
        </p:txBody>
      </p:sp>
      <p:sp>
        <p:nvSpPr>
          <p:cNvPr id="4" name="Прямоугольник 3"/>
          <p:cNvSpPr/>
          <p:nvPr/>
        </p:nvSpPr>
        <p:spPr>
          <a:xfrm>
            <a:off x="323528" y="3501008"/>
            <a:ext cx="7920880" cy="1754326"/>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СПАСИБО ЗА ВНИМАНИЕ!</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963389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lbuh.ru/wp-content/uploads/2012/06/161771_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8285162"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607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28800"/>
            <a:ext cx="4122636" cy="3888432"/>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quarter" idx="14"/>
          </p:nvPr>
        </p:nvSpPr>
        <p:spPr>
          <a:xfrm>
            <a:off x="4644008" y="98296"/>
            <a:ext cx="4104456" cy="6427048"/>
          </a:xfrm>
        </p:spPr>
        <p:txBody>
          <a:bodyPr>
            <a:noAutofit/>
          </a:bodyPr>
          <a:lstStyle/>
          <a:p>
            <a:endParaRPr lang="ru-RU" sz="2000" b="1" i="1" u="sng" dirty="0" smtClean="0">
              <a:solidFill>
                <a:schemeClr val="tx1"/>
              </a:solidFill>
              <a:latin typeface="Times New Roman" panose="02020603050405020304" pitchFamily="18" charset="0"/>
              <a:cs typeface="Times New Roman" panose="02020603050405020304" pitchFamily="18" charset="0"/>
            </a:endParaRPr>
          </a:p>
          <a:p>
            <a:pPr>
              <a:lnSpc>
                <a:spcPct val="120000"/>
              </a:lnSpc>
            </a:pPr>
            <a:r>
              <a:rPr lang="ru-RU" sz="1800" b="1" i="1" u="sng" dirty="0" smtClean="0">
                <a:solidFill>
                  <a:schemeClr val="tx1"/>
                </a:solidFill>
                <a:latin typeface="Times New Roman" panose="02020603050405020304" pitchFamily="18" charset="0"/>
                <a:cs typeface="Times New Roman" panose="02020603050405020304" pitchFamily="18" charset="0"/>
              </a:rPr>
              <a:t>БЮДЖЕТ</a:t>
            </a:r>
            <a:r>
              <a:rPr lang="ru-RU" sz="1800" b="1" dirty="0" smtClean="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 форма образования и расходования денежных средств для решения задач и функций государства и местного самоуправления.</a:t>
            </a:r>
          </a:p>
          <a:p>
            <a:pPr>
              <a:lnSpc>
                <a:spcPct val="120000"/>
              </a:lnSpc>
            </a:pPr>
            <a:r>
              <a:rPr lang="x-none" sz="1800" b="1" dirty="0">
                <a:solidFill>
                  <a:schemeClr val="tx1"/>
                </a:solidFill>
                <a:latin typeface="Times New Roman" panose="02020603050405020304" pitchFamily="18" charset="0"/>
                <a:cs typeface="Times New Roman" panose="02020603050405020304" pitchFamily="18" charset="0"/>
              </a:rPr>
              <a:t>Каждое публично-правовое образование имеет свой БЮДЖЕТ</a:t>
            </a:r>
            <a:r>
              <a:rPr lang="ru-RU" sz="1800" b="1" dirty="0">
                <a:solidFill>
                  <a:schemeClr val="tx1"/>
                </a:solidFill>
                <a:latin typeface="Times New Roman" panose="02020603050405020304" pitchFamily="18" charset="0"/>
                <a:cs typeface="Times New Roman" panose="02020603050405020304" pitchFamily="18" charset="0"/>
              </a:rPr>
              <a:t>:</a:t>
            </a:r>
            <a:r>
              <a:rPr lang="x-none" sz="1800" b="1" dirty="0">
                <a:solidFill>
                  <a:schemeClr val="tx1"/>
                </a:solidFill>
                <a:latin typeface="Times New Roman" panose="02020603050405020304" pitchFamily="18" charset="0"/>
                <a:cs typeface="Times New Roman" panose="02020603050405020304" pitchFamily="18" charset="0"/>
              </a:rPr>
              <a:t> </a:t>
            </a:r>
            <a:endParaRPr lang="ru-RU" sz="1800" b="1" dirty="0">
              <a:solidFill>
                <a:schemeClr val="tx1"/>
              </a:solidFill>
              <a:latin typeface="Times New Roman" panose="02020603050405020304" pitchFamily="18" charset="0"/>
              <a:cs typeface="Times New Roman" panose="02020603050405020304" pitchFamily="18" charset="0"/>
            </a:endParaRPr>
          </a:p>
          <a:p>
            <a:pPr lvl="0">
              <a:lnSpc>
                <a:spcPct val="120000"/>
              </a:lnSpc>
            </a:pPr>
            <a:r>
              <a:rPr lang="ru-RU" sz="1800" b="1" dirty="0">
                <a:solidFill>
                  <a:schemeClr val="tx1"/>
                </a:solidFill>
                <a:latin typeface="Times New Roman" panose="02020603050405020304" pitchFamily="18" charset="0"/>
                <a:cs typeface="Times New Roman" panose="02020603050405020304" pitchFamily="18" charset="0"/>
              </a:rPr>
              <a:t>Российская Федерация - </a:t>
            </a:r>
            <a:r>
              <a:rPr lang="ru-RU" sz="1800" b="1" i="1" dirty="0">
                <a:solidFill>
                  <a:schemeClr val="tx1"/>
                </a:solidFill>
                <a:latin typeface="Times New Roman" panose="02020603050405020304" pitchFamily="18" charset="0"/>
                <a:cs typeface="Times New Roman" panose="02020603050405020304" pitchFamily="18" charset="0"/>
              </a:rPr>
              <a:t>федеральный бюджет</a:t>
            </a:r>
            <a:r>
              <a:rPr lang="ru-RU" sz="1800" b="1" dirty="0">
                <a:solidFill>
                  <a:schemeClr val="tx1"/>
                </a:solidFill>
                <a:latin typeface="Times New Roman" panose="02020603050405020304" pitchFamily="18" charset="0"/>
                <a:cs typeface="Times New Roman" panose="02020603050405020304" pitchFamily="18" charset="0"/>
              </a:rPr>
              <a:t>;</a:t>
            </a:r>
          </a:p>
          <a:p>
            <a:pPr lvl="0">
              <a:lnSpc>
                <a:spcPct val="120000"/>
              </a:lnSpc>
            </a:pPr>
            <a:r>
              <a:rPr lang="ru-RU" sz="1800" b="1" dirty="0">
                <a:solidFill>
                  <a:schemeClr val="tx1"/>
                </a:solidFill>
                <a:latin typeface="Times New Roman" panose="02020603050405020304" pitchFamily="18" charset="0"/>
                <a:cs typeface="Times New Roman" panose="02020603050405020304" pitchFamily="18" charset="0"/>
              </a:rPr>
              <a:t>субъекты Российской Федерации – </a:t>
            </a:r>
            <a:r>
              <a:rPr lang="ru-RU" sz="1800" b="1" i="1" dirty="0">
                <a:solidFill>
                  <a:schemeClr val="tx1"/>
                </a:solidFill>
                <a:latin typeface="Times New Roman" panose="02020603050405020304" pitchFamily="18" charset="0"/>
                <a:cs typeface="Times New Roman" panose="02020603050405020304" pitchFamily="18" charset="0"/>
              </a:rPr>
              <a:t>областной, краевой, республиканские бюджеты</a:t>
            </a:r>
            <a:r>
              <a:rPr lang="ru-RU" sz="1800" b="1" dirty="0">
                <a:solidFill>
                  <a:schemeClr val="tx1"/>
                </a:solidFill>
                <a:latin typeface="Times New Roman" panose="02020603050405020304" pitchFamily="18" charset="0"/>
                <a:cs typeface="Times New Roman" panose="02020603050405020304" pitchFamily="18" charset="0"/>
              </a:rPr>
              <a:t>; </a:t>
            </a:r>
          </a:p>
          <a:p>
            <a:pPr lvl="0">
              <a:lnSpc>
                <a:spcPct val="120000"/>
              </a:lnSpc>
            </a:pPr>
            <a:r>
              <a:rPr lang="ru-RU" sz="1800" b="1" dirty="0">
                <a:solidFill>
                  <a:schemeClr val="tx1"/>
                </a:solidFill>
                <a:latin typeface="Times New Roman" panose="02020603050405020304" pitchFamily="18" charset="0"/>
                <a:cs typeface="Times New Roman" panose="02020603050405020304" pitchFamily="18" charset="0"/>
              </a:rPr>
              <a:t>муниципальные районы, городские округа, городские и сельские поселения – </a:t>
            </a:r>
            <a:r>
              <a:rPr lang="ru-RU" sz="1800" b="1" i="1" dirty="0">
                <a:solidFill>
                  <a:schemeClr val="tx1"/>
                </a:solidFill>
                <a:latin typeface="Times New Roman" panose="02020603050405020304" pitchFamily="18" charset="0"/>
                <a:cs typeface="Times New Roman" panose="02020603050405020304" pitchFamily="18" charset="0"/>
              </a:rPr>
              <a:t>местные бюджеты</a:t>
            </a:r>
            <a:r>
              <a:rPr lang="ru-RU" sz="1800" b="1" dirty="0">
                <a:solidFill>
                  <a:schemeClr val="tx1"/>
                </a:solidFill>
                <a:latin typeface="Times New Roman" panose="02020603050405020304" pitchFamily="18" charset="0"/>
                <a:cs typeface="Times New Roman" panose="02020603050405020304" pitchFamily="18" charset="0"/>
              </a:rPr>
              <a:t>.</a:t>
            </a:r>
          </a:p>
          <a:p>
            <a:pPr marL="0" indent="0">
              <a:buNone/>
            </a:pPr>
            <a:endParaRPr lang="ru-RU" sz="2000" b="1" dirty="0"/>
          </a:p>
        </p:txBody>
      </p:sp>
    </p:spTree>
    <p:extLst>
      <p:ext uri="{BB962C8B-B14F-4D97-AF65-F5344CB8AC3E}">
        <p14:creationId xmlns:p14="http://schemas.microsoft.com/office/powerpoint/2010/main" val="3505110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vlfin.ru/assets/uploads/%D0%A1%D1%85%D0%B5%D0%BC%D0%B0%20%D0%B1%D1%8E%D0%B4%D0%B6%D0%B5%D1%82%D0%B0-2.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815975"/>
            <a:ext cx="8344546" cy="527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266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56792"/>
            <a:ext cx="4038600" cy="4608512"/>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quarter" idx="14"/>
          </p:nvPr>
        </p:nvSpPr>
        <p:spPr>
          <a:xfrm>
            <a:off x="4645152" y="188640"/>
            <a:ext cx="4319336" cy="6480720"/>
          </a:xfrm>
        </p:spPr>
        <p:txBody>
          <a:bodyPr>
            <a:noAutofit/>
          </a:bodyPr>
          <a:lstStyle/>
          <a:p>
            <a:r>
              <a:rPr lang="ru-RU" sz="1800" b="1" i="1" u="sng" dirty="0" smtClean="0">
                <a:solidFill>
                  <a:schemeClr val="tx1"/>
                </a:solidFill>
                <a:latin typeface="Times New Roman" panose="02020603050405020304" pitchFamily="18" charset="0"/>
                <a:cs typeface="Times New Roman" panose="02020603050405020304" pitchFamily="18" charset="0"/>
              </a:rPr>
              <a:t>Доходы</a:t>
            </a:r>
            <a:r>
              <a:rPr lang="ru-RU" sz="1800" b="1" dirty="0" smtClean="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бюджета </a:t>
            </a:r>
            <a:r>
              <a:rPr lang="ru-RU" sz="1800" b="1" dirty="0" err="1" smtClean="0">
                <a:solidFill>
                  <a:schemeClr val="tx1"/>
                </a:solidFill>
                <a:latin typeface="Times New Roman" panose="02020603050405020304" pitchFamily="18" charset="0"/>
                <a:cs typeface="Times New Roman" panose="02020603050405020304" pitchFamily="18" charset="0"/>
              </a:rPr>
              <a:t>Новского</a:t>
            </a:r>
            <a:r>
              <a:rPr lang="ru-RU" sz="1800" b="1" dirty="0" smtClean="0">
                <a:solidFill>
                  <a:schemeClr val="tx1"/>
                </a:solidFill>
                <a:latin typeface="Times New Roman" panose="02020603050405020304" pitchFamily="18" charset="0"/>
                <a:cs typeface="Times New Roman" panose="02020603050405020304" pitchFamily="18" charset="0"/>
              </a:rPr>
              <a:t> сельского </a:t>
            </a:r>
            <a:r>
              <a:rPr lang="ru-RU" sz="1800" b="1" dirty="0">
                <a:solidFill>
                  <a:schemeClr val="tx1"/>
                </a:solidFill>
                <a:latin typeface="Times New Roman" panose="02020603050405020304" pitchFamily="18" charset="0"/>
                <a:cs typeface="Times New Roman" panose="02020603050405020304" pitchFamily="18" charset="0"/>
              </a:rPr>
              <a:t>поселения </a:t>
            </a:r>
            <a:r>
              <a:rPr lang="ru-RU" sz="1800" b="1" dirty="0" smtClean="0">
                <a:solidFill>
                  <a:schemeClr val="tx1"/>
                </a:solidFill>
                <a:latin typeface="Times New Roman" panose="02020603050405020304" pitchFamily="18" charset="0"/>
                <a:cs typeface="Times New Roman" panose="02020603050405020304" pitchFamily="18" charset="0"/>
              </a:rPr>
              <a:t>Приволжского муниципального </a:t>
            </a:r>
            <a:r>
              <a:rPr lang="ru-RU" sz="1800" b="1" dirty="0">
                <a:solidFill>
                  <a:schemeClr val="tx1"/>
                </a:solidFill>
                <a:latin typeface="Times New Roman" panose="02020603050405020304" pitchFamily="18" charset="0"/>
                <a:cs typeface="Times New Roman" panose="02020603050405020304" pitchFamily="18" charset="0"/>
              </a:rPr>
              <a:t>района – поступающие в бюджет поселения денежные средства.</a:t>
            </a:r>
          </a:p>
          <a:p>
            <a:r>
              <a:rPr lang="ru-RU" sz="1800" b="1" i="1" u="sng" dirty="0">
                <a:solidFill>
                  <a:schemeClr val="tx1"/>
                </a:solidFill>
                <a:latin typeface="Times New Roman" panose="02020603050405020304" pitchFamily="18" charset="0"/>
                <a:cs typeface="Times New Roman" panose="02020603050405020304" pitchFamily="18" charset="0"/>
              </a:rPr>
              <a:t>Расходы</a:t>
            </a:r>
            <a:r>
              <a:rPr lang="ru-RU" sz="1800" b="1" dirty="0">
                <a:solidFill>
                  <a:schemeClr val="tx1"/>
                </a:solidFill>
                <a:latin typeface="Times New Roman" panose="02020603050405020304" pitchFamily="18" charset="0"/>
                <a:cs typeface="Times New Roman" panose="02020603050405020304" pitchFamily="18" charset="0"/>
              </a:rPr>
              <a:t> бюджета </a:t>
            </a:r>
            <a:r>
              <a:rPr lang="ru-RU" sz="1800" b="1" dirty="0" err="1" smtClean="0">
                <a:solidFill>
                  <a:schemeClr val="tx1"/>
                </a:solidFill>
                <a:latin typeface="Times New Roman" panose="02020603050405020304" pitchFamily="18" charset="0"/>
                <a:cs typeface="Times New Roman" panose="02020603050405020304" pitchFamily="18" charset="0"/>
              </a:rPr>
              <a:t>Новского</a:t>
            </a:r>
            <a:r>
              <a:rPr lang="ru-RU" sz="1800" b="1" dirty="0" smtClean="0">
                <a:solidFill>
                  <a:schemeClr val="tx1"/>
                </a:solidFill>
                <a:latin typeface="Times New Roman" panose="02020603050405020304" pitchFamily="18" charset="0"/>
                <a:cs typeface="Times New Roman" panose="02020603050405020304" pitchFamily="18" charset="0"/>
              </a:rPr>
              <a:t> сельского </a:t>
            </a:r>
            <a:r>
              <a:rPr lang="ru-RU" sz="1800" b="1" dirty="0">
                <a:solidFill>
                  <a:schemeClr val="tx1"/>
                </a:solidFill>
                <a:latin typeface="Times New Roman" panose="02020603050405020304" pitchFamily="18" charset="0"/>
                <a:cs typeface="Times New Roman" panose="02020603050405020304" pitchFamily="18" charset="0"/>
              </a:rPr>
              <a:t>поселения </a:t>
            </a:r>
            <a:r>
              <a:rPr lang="ru-RU" sz="1800" b="1" dirty="0" smtClean="0">
                <a:solidFill>
                  <a:schemeClr val="tx1"/>
                </a:solidFill>
                <a:latin typeface="Times New Roman" panose="02020603050405020304" pitchFamily="18" charset="0"/>
                <a:cs typeface="Times New Roman" panose="02020603050405020304" pitchFamily="18" charset="0"/>
              </a:rPr>
              <a:t>Приволжского муниципального района </a:t>
            </a:r>
            <a:r>
              <a:rPr lang="ru-RU" sz="1800" b="1" dirty="0">
                <a:solidFill>
                  <a:schemeClr val="tx1"/>
                </a:solidFill>
                <a:latin typeface="Times New Roman" panose="02020603050405020304" pitchFamily="18" charset="0"/>
                <a:cs typeface="Times New Roman" panose="02020603050405020304" pitchFamily="18" charset="0"/>
              </a:rPr>
              <a:t>– выплачиваемые из бюджета поселения денежные средства.</a:t>
            </a:r>
          </a:p>
          <a:p>
            <a:r>
              <a:rPr lang="x-none" sz="1800" b="1" i="1" u="sng" dirty="0">
                <a:solidFill>
                  <a:schemeClr val="tx1"/>
                </a:solidFill>
                <a:latin typeface="Times New Roman" panose="02020603050405020304" pitchFamily="18" charset="0"/>
                <a:cs typeface="Times New Roman" panose="02020603050405020304" pitchFamily="18" charset="0"/>
              </a:rPr>
              <a:t>Дефицит бюджета</a:t>
            </a:r>
            <a:r>
              <a:rPr lang="x-none" sz="1800" b="1" dirty="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 это </a:t>
            </a:r>
            <a:r>
              <a:rPr lang="x-none" sz="1800" b="1" dirty="0">
                <a:solidFill>
                  <a:schemeClr val="tx1"/>
                </a:solidFill>
                <a:latin typeface="Times New Roman" panose="02020603050405020304" pitchFamily="18" charset="0"/>
                <a:cs typeface="Times New Roman" panose="02020603050405020304" pitchFamily="18" charset="0"/>
              </a:rPr>
              <a:t>превышение расходов над доходами</a:t>
            </a:r>
            <a:r>
              <a:rPr lang="ru-RU" sz="1800" b="1" dirty="0">
                <a:solidFill>
                  <a:schemeClr val="tx1"/>
                </a:solidFill>
                <a:latin typeface="Times New Roman" panose="02020603050405020304" pitchFamily="18" charset="0"/>
                <a:cs typeface="Times New Roman" panose="02020603050405020304" pitchFamily="18" charset="0"/>
              </a:rPr>
              <a:t>. </a:t>
            </a:r>
            <a:r>
              <a:rPr lang="x-none" sz="1800" b="1" dirty="0">
                <a:solidFill>
                  <a:schemeClr val="tx1"/>
                </a:solidFill>
                <a:latin typeface="Times New Roman" panose="02020603050405020304" pitchFamily="18" charset="0"/>
                <a:cs typeface="Times New Roman" panose="02020603050405020304" pitchFamily="18" charset="0"/>
              </a:rPr>
              <a:t>При</a:t>
            </a:r>
            <a:r>
              <a:rPr lang="ru-RU" sz="1800" b="1" dirty="0">
                <a:solidFill>
                  <a:schemeClr val="tx1"/>
                </a:solidFill>
                <a:latin typeface="Times New Roman" panose="02020603050405020304" pitchFamily="18" charset="0"/>
                <a:cs typeface="Times New Roman" panose="02020603050405020304" pitchFamily="18" charset="0"/>
              </a:rPr>
              <a:t> его наличии при</a:t>
            </a:r>
            <a:r>
              <a:rPr lang="x-none" sz="1800" b="1" dirty="0">
                <a:solidFill>
                  <a:schemeClr val="tx1"/>
                </a:solidFill>
                <a:latin typeface="Times New Roman" panose="02020603050405020304" pitchFamily="18" charset="0"/>
                <a:cs typeface="Times New Roman" panose="02020603050405020304" pitchFamily="18" charset="0"/>
              </a:rPr>
              <a:t>нимается решение об источниках покрытия дефицита: использовать имеющиеся остатки, взять в долг</a:t>
            </a:r>
            <a:r>
              <a:rPr lang="ru-RU" sz="1800" b="1" dirty="0">
                <a:solidFill>
                  <a:schemeClr val="tx1"/>
                </a:solidFill>
                <a:latin typeface="Times New Roman" panose="02020603050405020304" pitchFamily="18" charset="0"/>
                <a:cs typeface="Times New Roman" panose="02020603050405020304" pitchFamily="18" charset="0"/>
              </a:rPr>
              <a:t> (кредит).</a:t>
            </a:r>
            <a:r>
              <a:rPr lang="ru-RU" sz="1800" b="1" u="sng" dirty="0">
                <a:solidFill>
                  <a:schemeClr val="tx1"/>
                </a:solidFill>
                <a:latin typeface="Times New Roman" panose="02020603050405020304" pitchFamily="18" charset="0"/>
                <a:cs typeface="Times New Roman" panose="02020603050405020304" pitchFamily="18" charset="0"/>
              </a:rPr>
              <a:t> </a:t>
            </a:r>
            <a:endParaRPr lang="ru-RU" sz="1800" b="1" dirty="0">
              <a:solidFill>
                <a:schemeClr val="tx1"/>
              </a:solidFill>
              <a:latin typeface="Times New Roman" panose="02020603050405020304" pitchFamily="18" charset="0"/>
              <a:cs typeface="Times New Roman" panose="02020603050405020304" pitchFamily="18" charset="0"/>
            </a:endParaRPr>
          </a:p>
          <a:p>
            <a:r>
              <a:rPr lang="x-none" sz="1800" b="1" u="sng" dirty="0">
                <a:solidFill>
                  <a:schemeClr val="tx1"/>
                </a:solidFill>
                <a:latin typeface="Times New Roman" panose="02020603050405020304" pitchFamily="18" charset="0"/>
                <a:cs typeface="Times New Roman" panose="02020603050405020304" pitchFamily="18" charset="0"/>
              </a:rPr>
              <a:t>Профицит бюджета</a:t>
            </a:r>
            <a:r>
              <a:rPr lang="x-none" sz="1800" b="1" dirty="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 это </a:t>
            </a:r>
            <a:r>
              <a:rPr lang="x-none" sz="1800" b="1" dirty="0">
                <a:solidFill>
                  <a:schemeClr val="tx1"/>
                </a:solidFill>
                <a:latin typeface="Times New Roman" panose="02020603050405020304" pitchFamily="18" charset="0"/>
                <a:cs typeface="Times New Roman" panose="02020603050405020304" pitchFamily="18" charset="0"/>
              </a:rPr>
              <a:t>превышение доходов над расходами</a:t>
            </a:r>
            <a:r>
              <a:rPr lang="ru-RU" sz="1800" b="1" dirty="0">
                <a:solidFill>
                  <a:schemeClr val="tx1"/>
                </a:solidFill>
                <a:latin typeface="Times New Roman" panose="02020603050405020304" pitchFamily="18" charset="0"/>
                <a:cs typeface="Times New Roman" panose="02020603050405020304" pitchFamily="18" charset="0"/>
              </a:rPr>
              <a:t>. </a:t>
            </a:r>
            <a:r>
              <a:rPr lang="x-none" sz="1800" b="1" dirty="0">
                <a:solidFill>
                  <a:schemeClr val="tx1"/>
                </a:solidFill>
                <a:latin typeface="Times New Roman" panose="02020603050405020304" pitchFamily="18" charset="0"/>
                <a:cs typeface="Times New Roman" panose="02020603050405020304" pitchFamily="18" charset="0"/>
              </a:rPr>
              <a:t>При</a:t>
            </a:r>
            <a:r>
              <a:rPr lang="ru-RU" sz="1800" b="1" dirty="0">
                <a:solidFill>
                  <a:schemeClr val="tx1"/>
                </a:solidFill>
                <a:latin typeface="Times New Roman" panose="02020603050405020304" pitchFamily="18" charset="0"/>
                <a:cs typeface="Times New Roman" panose="02020603050405020304" pitchFamily="18" charset="0"/>
              </a:rPr>
              <a:t> его наличии при</a:t>
            </a:r>
            <a:r>
              <a:rPr lang="x-none" sz="1800" b="1" dirty="0">
                <a:solidFill>
                  <a:schemeClr val="tx1"/>
                </a:solidFill>
                <a:latin typeface="Times New Roman" panose="02020603050405020304" pitchFamily="18" charset="0"/>
                <a:cs typeface="Times New Roman" panose="02020603050405020304" pitchFamily="18" charset="0"/>
              </a:rPr>
              <a:t>нимается решение как использовать: накапливать резервы, остатки, погашать долг</a:t>
            </a:r>
            <a:r>
              <a:rPr lang="ru-RU" sz="1800" b="1" dirty="0">
                <a:solidFill>
                  <a:schemeClr val="tx1"/>
                </a:solidFill>
                <a:latin typeface="Times New Roman" panose="02020603050405020304" pitchFamily="18" charset="0"/>
                <a:cs typeface="Times New Roman" panose="02020603050405020304" pitchFamily="18" charset="0"/>
              </a:rPr>
              <a:t>.</a:t>
            </a:r>
          </a:p>
          <a:p>
            <a:pPr marL="0" indent="0">
              <a:buNone/>
            </a:pPr>
            <a:endParaRPr lang="ru-RU" sz="1600" dirty="0"/>
          </a:p>
        </p:txBody>
      </p:sp>
    </p:spTree>
    <p:extLst>
      <p:ext uri="{BB962C8B-B14F-4D97-AF65-F5344CB8AC3E}">
        <p14:creationId xmlns:p14="http://schemas.microsoft.com/office/powerpoint/2010/main" val="835533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7"/>
          <p:cNvSpPr>
            <a:spLocks noChangeArrowheads="1"/>
          </p:cNvSpPr>
          <p:nvPr/>
        </p:nvSpPr>
        <p:spPr bwMode="auto">
          <a:xfrm>
            <a:off x="3635375" y="3068638"/>
            <a:ext cx="2519363" cy="1512887"/>
          </a:xfrm>
          <a:prstGeom prst="ellipse">
            <a:avLst/>
          </a:prstGeom>
          <a:blipFill>
            <a:blip r:embed="rId2" cstate="print"/>
            <a:tile tx="0" ty="0" sx="100000" sy="100000" flip="none" algn="tl"/>
          </a:blipFill>
          <a:ln w="9525">
            <a:solidFill>
              <a:schemeClr val="tx1"/>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400" b="1" dirty="0"/>
              <a:t>Бюджетный</a:t>
            </a:r>
          </a:p>
          <a:p>
            <a:pPr algn="ctr" eaLnBrk="1" hangingPunct="1"/>
            <a:r>
              <a:rPr lang="ru-RU" altLang="ru-RU" sz="2400" b="1" dirty="0"/>
              <a:t>процесс</a:t>
            </a:r>
          </a:p>
        </p:txBody>
      </p:sp>
      <p:sp>
        <p:nvSpPr>
          <p:cNvPr id="5" name="Oval 29"/>
          <p:cNvSpPr>
            <a:spLocks noChangeArrowheads="1"/>
          </p:cNvSpPr>
          <p:nvPr/>
        </p:nvSpPr>
        <p:spPr bwMode="auto">
          <a:xfrm>
            <a:off x="574675" y="1680548"/>
            <a:ext cx="2736850" cy="1584325"/>
          </a:xfrm>
          <a:prstGeom prst="ellipse">
            <a:avLst/>
          </a:prstGeom>
          <a:blipFill>
            <a:blip r:embed="rId3" cstate="print"/>
            <a:tile tx="0" ty="0" sx="100000" sy="100000" flip="none" algn="tl"/>
          </a:blipFill>
          <a:ln w="9525">
            <a:solidFill>
              <a:schemeClr val="tx1"/>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dirty="0"/>
              <a:t>Утверждение </a:t>
            </a:r>
          </a:p>
          <a:p>
            <a:pPr algn="ctr" eaLnBrk="1" hangingPunct="1"/>
            <a:r>
              <a:rPr lang="ru-RU" altLang="ru-RU" dirty="0"/>
              <a:t>отчёта об исполнении</a:t>
            </a:r>
          </a:p>
          <a:p>
            <a:pPr algn="ctr" eaLnBrk="1" hangingPunct="1"/>
            <a:r>
              <a:rPr lang="ru-RU" altLang="ru-RU" dirty="0"/>
              <a:t> бюджета </a:t>
            </a:r>
          </a:p>
          <a:p>
            <a:pPr algn="ctr" eaLnBrk="1" hangingPunct="1"/>
            <a:r>
              <a:rPr lang="ru-RU" altLang="ru-RU" dirty="0"/>
              <a:t>предыдущего года</a:t>
            </a:r>
          </a:p>
        </p:txBody>
      </p:sp>
      <p:sp>
        <p:nvSpPr>
          <p:cNvPr id="6" name="Oval 30"/>
          <p:cNvSpPr>
            <a:spLocks noChangeArrowheads="1"/>
          </p:cNvSpPr>
          <p:nvPr/>
        </p:nvSpPr>
        <p:spPr bwMode="auto">
          <a:xfrm>
            <a:off x="756578" y="4101786"/>
            <a:ext cx="2665413" cy="1511300"/>
          </a:xfrm>
          <a:prstGeom prst="ellipse">
            <a:avLst/>
          </a:prstGeom>
          <a:blipFill>
            <a:blip r:embed="rId3" cstate="print"/>
            <a:tile tx="0" ty="0" sx="100000" sy="100000" flip="none" algn="tl"/>
          </a:blipFill>
          <a:ln w="9525">
            <a:solidFill>
              <a:schemeClr val="tx1"/>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dirty="0"/>
              <a:t>Формирование</a:t>
            </a:r>
          </a:p>
          <a:p>
            <a:pPr algn="ctr" eaLnBrk="1" hangingPunct="1"/>
            <a:r>
              <a:rPr lang="ru-RU" altLang="ru-RU" dirty="0"/>
              <a:t>отчёта об исполнении</a:t>
            </a:r>
          </a:p>
          <a:p>
            <a:pPr algn="ctr" eaLnBrk="1" hangingPunct="1"/>
            <a:r>
              <a:rPr lang="ru-RU" altLang="ru-RU" dirty="0"/>
              <a:t>бюджета </a:t>
            </a:r>
          </a:p>
          <a:p>
            <a:pPr algn="ctr" eaLnBrk="1" hangingPunct="1"/>
            <a:r>
              <a:rPr lang="ru-RU" altLang="ru-RU" dirty="0"/>
              <a:t>предыдущего года</a:t>
            </a:r>
          </a:p>
        </p:txBody>
      </p:sp>
      <p:sp>
        <p:nvSpPr>
          <p:cNvPr id="7" name="Oval 31"/>
          <p:cNvSpPr>
            <a:spLocks noChangeArrowheads="1"/>
          </p:cNvSpPr>
          <p:nvPr/>
        </p:nvSpPr>
        <p:spPr bwMode="auto">
          <a:xfrm>
            <a:off x="3585599" y="5223184"/>
            <a:ext cx="2952750" cy="1295400"/>
          </a:xfrm>
          <a:prstGeom prst="ellipse">
            <a:avLst/>
          </a:prstGeom>
          <a:blipFill>
            <a:blip r:embed="rId3" cstate="print"/>
            <a:tile tx="0" ty="0" sx="100000" sy="100000" flip="none" algn="tl"/>
          </a:blipFill>
          <a:ln w="9525">
            <a:solidFill>
              <a:schemeClr val="tx1"/>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dirty="0"/>
              <a:t>Исполнение </a:t>
            </a:r>
          </a:p>
          <a:p>
            <a:pPr algn="ctr" eaLnBrk="1" hangingPunct="1"/>
            <a:r>
              <a:rPr lang="ru-RU" altLang="ru-RU" dirty="0"/>
              <a:t>бюджета </a:t>
            </a:r>
          </a:p>
          <a:p>
            <a:pPr algn="ctr" eaLnBrk="1" hangingPunct="1"/>
            <a:r>
              <a:rPr lang="ru-RU" altLang="ru-RU" dirty="0"/>
              <a:t>в текущем году</a:t>
            </a:r>
          </a:p>
        </p:txBody>
      </p:sp>
      <p:sp>
        <p:nvSpPr>
          <p:cNvPr id="8" name="Oval 32"/>
          <p:cNvSpPr>
            <a:spLocks noChangeArrowheads="1"/>
          </p:cNvSpPr>
          <p:nvPr/>
        </p:nvSpPr>
        <p:spPr bwMode="auto">
          <a:xfrm>
            <a:off x="6300788" y="4005263"/>
            <a:ext cx="2520950" cy="1439862"/>
          </a:xfrm>
          <a:prstGeom prst="ellipse">
            <a:avLst/>
          </a:prstGeom>
          <a:blipFill>
            <a:blip r:embed="rId3" cstate="print"/>
            <a:tile tx="0" ty="0" sx="100000" sy="100000" flip="none" algn="tl"/>
          </a:blipFill>
          <a:ln w="9525">
            <a:solidFill>
              <a:schemeClr val="tx1"/>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dirty="0"/>
              <a:t>Утверждение </a:t>
            </a:r>
          </a:p>
          <a:p>
            <a:pPr algn="ctr" eaLnBrk="1" hangingPunct="1"/>
            <a:r>
              <a:rPr lang="ru-RU" altLang="ru-RU" dirty="0"/>
              <a:t>бюджета</a:t>
            </a:r>
          </a:p>
          <a:p>
            <a:pPr algn="ctr" eaLnBrk="1" hangingPunct="1"/>
            <a:r>
              <a:rPr lang="ru-RU" altLang="ru-RU" dirty="0"/>
              <a:t>очередного года</a:t>
            </a:r>
          </a:p>
        </p:txBody>
      </p:sp>
      <p:sp>
        <p:nvSpPr>
          <p:cNvPr id="9" name="Oval 33"/>
          <p:cNvSpPr>
            <a:spLocks noChangeArrowheads="1"/>
          </p:cNvSpPr>
          <p:nvPr/>
        </p:nvSpPr>
        <p:spPr bwMode="auto">
          <a:xfrm>
            <a:off x="6286082" y="1897016"/>
            <a:ext cx="2447925" cy="1439863"/>
          </a:xfrm>
          <a:prstGeom prst="ellipse">
            <a:avLst/>
          </a:prstGeom>
          <a:blipFill>
            <a:blip r:embed="rId3" cstate="print"/>
            <a:tile tx="0" ty="0" sx="100000" sy="100000" flip="none" algn="tl"/>
          </a:blipFill>
          <a:ln w="9525">
            <a:solidFill>
              <a:schemeClr val="tx1"/>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dirty="0"/>
              <a:t>Рассмотрение</a:t>
            </a:r>
          </a:p>
          <a:p>
            <a:pPr algn="ctr" eaLnBrk="1" hangingPunct="1"/>
            <a:r>
              <a:rPr lang="ru-RU" altLang="ru-RU" dirty="0"/>
              <a:t>проекта бюджета</a:t>
            </a:r>
          </a:p>
          <a:p>
            <a:pPr algn="ctr" eaLnBrk="1" hangingPunct="1"/>
            <a:r>
              <a:rPr lang="ru-RU" altLang="ru-RU" dirty="0"/>
              <a:t>очередного года</a:t>
            </a:r>
          </a:p>
        </p:txBody>
      </p:sp>
      <p:sp>
        <p:nvSpPr>
          <p:cNvPr id="10" name="Oval 34"/>
          <p:cNvSpPr>
            <a:spLocks noChangeArrowheads="1"/>
          </p:cNvSpPr>
          <p:nvPr/>
        </p:nvSpPr>
        <p:spPr bwMode="auto">
          <a:xfrm>
            <a:off x="3448743" y="703860"/>
            <a:ext cx="2736850" cy="1295400"/>
          </a:xfrm>
          <a:prstGeom prst="ellipse">
            <a:avLst/>
          </a:prstGeom>
          <a:blipFill>
            <a:blip r:embed="rId3" cstate="print"/>
            <a:tile tx="0" ty="0" sx="100000" sy="100000" flip="none" algn="tl"/>
          </a:blipFill>
          <a:ln w="9525">
            <a:solidFill>
              <a:schemeClr val="tx1"/>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dirty="0"/>
              <a:t>Составление </a:t>
            </a:r>
          </a:p>
          <a:p>
            <a:pPr algn="ctr" eaLnBrk="1" hangingPunct="1"/>
            <a:r>
              <a:rPr lang="ru-RU" altLang="ru-RU" dirty="0"/>
              <a:t>проекта бюджета</a:t>
            </a:r>
          </a:p>
          <a:p>
            <a:pPr algn="ctr" eaLnBrk="1" hangingPunct="1"/>
            <a:r>
              <a:rPr lang="ru-RU" altLang="ru-RU" dirty="0"/>
              <a:t> очередного года</a:t>
            </a:r>
          </a:p>
        </p:txBody>
      </p:sp>
      <p:sp>
        <p:nvSpPr>
          <p:cNvPr id="11" name="Line 35"/>
          <p:cNvSpPr>
            <a:spLocks noChangeShapeType="1"/>
          </p:cNvSpPr>
          <p:nvPr/>
        </p:nvSpPr>
        <p:spPr bwMode="auto">
          <a:xfrm>
            <a:off x="3129893" y="2968800"/>
            <a:ext cx="649946" cy="531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 name="Line 36"/>
          <p:cNvSpPr>
            <a:spLocks noChangeShapeType="1"/>
          </p:cNvSpPr>
          <p:nvPr/>
        </p:nvSpPr>
        <p:spPr bwMode="auto">
          <a:xfrm flipH="1">
            <a:off x="4787900" y="1999260"/>
            <a:ext cx="124" cy="10693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3" name="Line 37"/>
          <p:cNvSpPr>
            <a:spLocks noChangeShapeType="1"/>
          </p:cNvSpPr>
          <p:nvPr/>
        </p:nvSpPr>
        <p:spPr bwMode="auto">
          <a:xfrm flipV="1">
            <a:off x="5990202" y="3022806"/>
            <a:ext cx="453461" cy="4021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 name="Line 38"/>
          <p:cNvSpPr>
            <a:spLocks noChangeShapeType="1"/>
          </p:cNvSpPr>
          <p:nvPr/>
        </p:nvSpPr>
        <p:spPr bwMode="auto">
          <a:xfrm flipH="1">
            <a:off x="3311524" y="4076700"/>
            <a:ext cx="396875" cy="4215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 name="Line 39"/>
          <p:cNvSpPr>
            <a:spLocks noChangeShapeType="1"/>
          </p:cNvSpPr>
          <p:nvPr/>
        </p:nvSpPr>
        <p:spPr bwMode="auto">
          <a:xfrm>
            <a:off x="4859338" y="4581525"/>
            <a:ext cx="694" cy="6416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 name="Line 40"/>
          <p:cNvSpPr>
            <a:spLocks noChangeShapeType="1"/>
          </p:cNvSpPr>
          <p:nvPr/>
        </p:nvSpPr>
        <p:spPr bwMode="auto">
          <a:xfrm>
            <a:off x="6011863" y="4149725"/>
            <a:ext cx="43180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 name="AutoShape 49"/>
          <p:cNvSpPr>
            <a:spLocks noChangeArrowheads="1"/>
          </p:cNvSpPr>
          <p:nvPr/>
        </p:nvSpPr>
        <p:spPr bwMode="auto">
          <a:xfrm>
            <a:off x="8587957" y="3106925"/>
            <a:ext cx="360363" cy="1152525"/>
          </a:xfrm>
          <a:prstGeom prst="curvedLeftArrow">
            <a:avLst>
              <a:gd name="adj1" fmla="val 61314"/>
              <a:gd name="adj2" fmla="val 125279"/>
              <a:gd name="adj3" fmla="val 33333"/>
            </a:avLst>
          </a:prstGeom>
          <a:solidFill>
            <a:srgbClr val="00B0F0"/>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
        <p:nvSpPr>
          <p:cNvPr id="18" name="AutoShape 52"/>
          <p:cNvSpPr>
            <a:spLocks noChangeArrowheads="1"/>
          </p:cNvSpPr>
          <p:nvPr/>
        </p:nvSpPr>
        <p:spPr bwMode="auto">
          <a:xfrm rot="21000000">
            <a:off x="2667306" y="1393740"/>
            <a:ext cx="719137" cy="431800"/>
          </a:xfrm>
          <a:prstGeom prst="rightArrow">
            <a:avLst>
              <a:gd name="adj1" fmla="val 50000"/>
              <a:gd name="adj2" fmla="val 41636"/>
            </a:avLst>
          </a:prstGeom>
          <a:solidFill>
            <a:srgbClr val="00B0F0"/>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
        <p:nvSpPr>
          <p:cNvPr id="19" name="AutoShape 53"/>
          <p:cNvSpPr>
            <a:spLocks noChangeArrowheads="1"/>
          </p:cNvSpPr>
          <p:nvPr/>
        </p:nvSpPr>
        <p:spPr bwMode="auto">
          <a:xfrm rot="1200000">
            <a:off x="6338240" y="1411668"/>
            <a:ext cx="719137" cy="431800"/>
          </a:xfrm>
          <a:prstGeom prst="rightArrow">
            <a:avLst>
              <a:gd name="adj1" fmla="val 50000"/>
              <a:gd name="adj2" fmla="val 41636"/>
            </a:avLst>
          </a:prstGeom>
          <a:solidFill>
            <a:srgbClr val="00B0F0"/>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
        <p:nvSpPr>
          <p:cNvPr id="20" name="AutoShape 55"/>
          <p:cNvSpPr>
            <a:spLocks noChangeArrowheads="1"/>
          </p:cNvSpPr>
          <p:nvPr/>
        </p:nvSpPr>
        <p:spPr bwMode="auto">
          <a:xfrm rot="9600000">
            <a:off x="6516688" y="5445125"/>
            <a:ext cx="719137" cy="431800"/>
          </a:xfrm>
          <a:prstGeom prst="rightArrow">
            <a:avLst>
              <a:gd name="adj1" fmla="val 50000"/>
              <a:gd name="adj2" fmla="val 41636"/>
            </a:avLst>
          </a:prstGeom>
          <a:solidFill>
            <a:srgbClr val="00B0F0"/>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
        <p:nvSpPr>
          <p:cNvPr id="21" name="AutoShape 56"/>
          <p:cNvSpPr>
            <a:spLocks noChangeArrowheads="1"/>
          </p:cNvSpPr>
          <p:nvPr/>
        </p:nvSpPr>
        <p:spPr bwMode="auto">
          <a:xfrm rot="12000000">
            <a:off x="2843213" y="5445125"/>
            <a:ext cx="719137" cy="431800"/>
          </a:xfrm>
          <a:prstGeom prst="rightArrow">
            <a:avLst>
              <a:gd name="adj1" fmla="val 50000"/>
              <a:gd name="adj2" fmla="val 41636"/>
            </a:avLst>
          </a:prstGeom>
          <a:solidFill>
            <a:srgbClr val="00B0F0"/>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
        <p:nvSpPr>
          <p:cNvPr id="22" name="AutoShape 58"/>
          <p:cNvSpPr>
            <a:spLocks noChangeArrowheads="1"/>
          </p:cNvSpPr>
          <p:nvPr/>
        </p:nvSpPr>
        <p:spPr bwMode="auto">
          <a:xfrm rot="16200000">
            <a:off x="229154" y="3477354"/>
            <a:ext cx="1152525" cy="360362"/>
          </a:xfrm>
          <a:prstGeom prst="curvedDownArrow">
            <a:avLst>
              <a:gd name="adj1" fmla="val 63965"/>
              <a:gd name="adj2" fmla="val 127930"/>
              <a:gd name="adj3" fmla="val 33333"/>
            </a:avLst>
          </a:prstGeom>
          <a:solidFill>
            <a:srgbClr val="00B0F0"/>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Tree>
    <p:extLst>
      <p:ext uri="{BB962C8B-B14F-4D97-AF65-F5344CB8AC3E}">
        <p14:creationId xmlns:p14="http://schemas.microsoft.com/office/powerpoint/2010/main" val="3584193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публичные слушания"/>
          <p:cNvPicPr>
            <a:picLocks noChangeAspect="1" noChangeArrowheads="1"/>
          </p:cNvPicPr>
          <p:nvPr/>
        </p:nvPicPr>
        <p:blipFill>
          <a:blip r:embed="rId2" cstate="print"/>
          <a:srcRect/>
          <a:stretch>
            <a:fillRect/>
          </a:stretch>
        </p:blipFill>
        <p:spPr>
          <a:xfrm>
            <a:off x="250825" y="4005064"/>
            <a:ext cx="3743325" cy="2678311"/>
          </a:xfrm>
          <a:prstGeom prst="rect">
            <a:avLst/>
          </a:prstGeom>
          <a:effectLst>
            <a:outerShdw dist="107763" dir="18900000" algn="ctr" rotWithShape="0">
              <a:schemeClr val="bg2">
                <a:alpha val="50000"/>
              </a:schemeClr>
            </a:outerShdw>
          </a:effectLst>
        </p:spPr>
      </p:pic>
      <p:pic>
        <p:nvPicPr>
          <p:cNvPr id="7170" name="Picture 2" descr="ANd9GcQUOFnWck6Zdu4Icj3J8vpq53AENRbM9wXp0CyVohQ3AI-8w0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60648"/>
            <a:ext cx="2795807"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p:cNvSpPr>
            <a:spLocks noChangeArrowheads="1"/>
          </p:cNvSpPr>
          <p:nvPr/>
        </p:nvSpPr>
        <p:spPr bwMode="auto">
          <a:xfrm>
            <a:off x="611560" y="2780928"/>
            <a:ext cx="7974632" cy="1008063"/>
          </a:xfrm>
          <a:prstGeom prst="rect">
            <a:avLst/>
          </a:prstGeom>
          <a:noFill/>
          <a:ln w="9525">
            <a:noFill/>
            <a:miter lim="800000"/>
            <a:headEnd/>
            <a:tailEnd/>
          </a:ln>
          <a:effectLst>
            <a:outerShdw dist="107763" dir="18900000" algn="ctr" rotWithShape="0">
              <a:schemeClr val="bg2">
                <a:alpha val="50000"/>
              </a:schemeClr>
            </a:outerShdw>
          </a:effectLst>
        </p:spPr>
        <p:txBody>
          <a:bodyPr wrap="none" anchor="ctr"/>
          <a:lstStyle/>
          <a:p>
            <a:pPr algn="ctr" eaLnBrk="1" hangingPunct="1">
              <a:defRPr/>
            </a:pPr>
            <a:r>
              <a:rPr lang="ru-RU" sz="2400" b="1" dirty="0">
                <a:latin typeface="Times New Roman" panose="02020603050405020304" pitchFamily="18" charset="0"/>
                <a:cs typeface="Times New Roman" panose="02020603050405020304" pitchFamily="18" charset="0"/>
              </a:rPr>
              <a:t>Каждый житель </a:t>
            </a:r>
            <a:r>
              <a:rPr lang="ru-RU" sz="2400" b="1" dirty="0" err="1" smtClean="0">
                <a:latin typeface="Times New Roman" panose="02020603050405020304" pitchFamily="18" charset="0"/>
                <a:cs typeface="Times New Roman" panose="02020603050405020304" pitchFamily="18" charset="0"/>
              </a:rPr>
              <a:t>Новского</a:t>
            </a:r>
            <a:r>
              <a:rPr lang="ru-RU" sz="2400" b="1" dirty="0" smtClean="0">
                <a:latin typeface="Times New Roman" panose="02020603050405020304" pitchFamily="18" charset="0"/>
                <a:cs typeface="Times New Roman" panose="02020603050405020304" pitchFamily="18" charset="0"/>
              </a:rPr>
              <a:t> сельского поселения </a:t>
            </a:r>
            <a:endParaRPr lang="ru-RU" sz="2400" b="1" dirty="0">
              <a:latin typeface="Times New Roman" panose="02020603050405020304" pitchFamily="18" charset="0"/>
              <a:cs typeface="Times New Roman" panose="02020603050405020304" pitchFamily="18" charset="0"/>
            </a:endParaRPr>
          </a:p>
          <a:p>
            <a:pPr algn="ctr" eaLnBrk="1" hangingPunct="1">
              <a:defRPr/>
            </a:pPr>
            <a:r>
              <a:rPr lang="ru-RU" sz="2400" b="1" dirty="0">
                <a:latin typeface="Times New Roman" panose="02020603050405020304" pitchFamily="18" charset="0"/>
                <a:cs typeface="Times New Roman" panose="02020603050405020304" pitchFamily="18" charset="0"/>
              </a:rPr>
              <a:t>может принять участие в обсуждении проекта бюджета</a:t>
            </a:r>
          </a:p>
          <a:p>
            <a:pPr algn="ctr" eaLnBrk="1" hangingPunct="1">
              <a:defRPr/>
            </a:pP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поселения </a:t>
            </a:r>
            <a:r>
              <a:rPr lang="ru-RU" sz="2400" b="1" dirty="0">
                <a:latin typeface="Times New Roman" panose="02020603050405020304" pitchFamily="18" charset="0"/>
                <a:cs typeface="Times New Roman" panose="02020603050405020304" pitchFamily="18" charset="0"/>
              </a:rPr>
              <a:t>и отчёта о его исполнении</a:t>
            </a:r>
          </a:p>
        </p:txBody>
      </p:sp>
    </p:spTree>
    <p:extLst>
      <p:ext uri="{BB962C8B-B14F-4D97-AF65-F5344CB8AC3E}">
        <p14:creationId xmlns:p14="http://schemas.microsoft.com/office/powerpoint/2010/main" val="3690447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620688"/>
            <a:ext cx="8856984" cy="5760640"/>
          </a:xfrm>
        </p:spPr>
        <p:txBody>
          <a:bodyPr>
            <a:noAutofit/>
          </a:bodyPr>
          <a:lstStyle/>
          <a:p>
            <a:pPr algn="just"/>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                    </a:t>
            </a:r>
            <a:r>
              <a:rPr lang="ru-RU" sz="1600" b="1" dirty="0" smtClean="0">
                <a:solidFill>
                  <a:schemeClr val="tx1"/>
                </a:solidFill>
                <a:latin typeface="Times New Roman" panose="02020603050405020304" pitchFamily="18" charset="0"/>
                <a:cs typeface="Times New Roman" panose="02020603050405020304" pitchFamily="18" charset="0"/>
              </a:rPr>
              <a:t> Проект решения Совета депутатов </a:t>
            </a:r>
            <a:r>
              <a:rPr lang="ru-RU" sz="1600" b="1" dirty="0" err="1" smtClean="0">
                <a:solidFill>
                  <a:schemeClr val="tx1"/>
                </a:solidFill>
                <a:latin typeface="Times New Roman" panose="02020603050405020304" pitchFamily="18" charset="0"/>
                <a:cs typeface="Times New Roman" panose="02020603050405020304" pitchFamily="18" charset="0"/>
              </a:rPr>
              <a:t>Новского</a:t>
            </a:r>
            <a:r>
              <a:rPr lang="ru-RU" sz="1600" b="1" dirty="0" smtClean="0">
                <a:solidFill>
                  <a:schemeClr val="tx1"/>
                </a:solidFill>
                <a:latin typeface="Times New Roman" panose="02020603050405020304" pitchFamily="18" charset="0"/>
                <a:cs typeface="Times New Roman" panose="02020603050405020304" pitchFamily="18" charset="0"/>
              </a:rPr>
              <a:t> сельского поселения «О бюджете </a:t>
            </a:r>
            <a:r>
              <a:rPr lang="ru-RU" sz="1600" b="1" dirty="0" err="1" smtClean="0">
                <a:solidFill>
                  <a:schemeClr val="tx1"/>
                </a:solidFill>
                <a:latin typeface="Times New Roman" panose="02020603050405020304" pitchFamily="18" charset="0"/>
                <a:cs typeface="Times New Roman" panose="02020603050405020304" pitchFamily="18" charset="0"/>
              </a:rPr>
              <a:t>Новского</a:t>
            </a:r>
            <a:r>
              <a:rPr lang="ru-RU" sz="1600" b="1" dirty="0" smtClean="0">
                <a:solidFill>
                  <a:schemeClr val="tx1"/>
                </a:solidFill>
                <a:latin typeface="Times New Roman" panose="02020603050405020304" pitchFamily="18" charset="0"/>
                <a:cs typeface="Times New Roman" panose="02020603050405020304" pitchFamily="18" charset="0"/>
              </a:rPr>
              <a:t> сельского поселения Приволжского муниципального района на 2015 год и на плановый период 2016 и 2017 годов» сформирован  на основе стратегических целей и задач, определенных Бюджетной </a:t>
            </a:r>
            <a:r>
              <a:rPr lang="ru-RU" sz="1600" b="1" dirty="0">
                <a:solidFill>
                  <a:schemeClr val="tx1"/>
                </a:solidFill>
                <a:latin typeface="Times New Roman" panose="02020603050405020304" pitchFamily="18" charset="0"/>
                <a:cs typeface="Times New Roman" panose="02020603050405020304" pitchFamily="18" charset="0"/>
              </a:rPr>
              <a:t>и </a:t>
            </a:r>
            <a:r>
              <a:rPr lang="ru-RU" sz="1600" b="1" dirty="0" smtClean="0">
                <a:solidFill>
                  <a:schemeClr val="tx1"/>
                </a:solidFill>
                <a:latin typeface="Times New Roman" panose="02020603050405020304" pitchFamily="18" charset="0"/>
                <a:cs typeface="Times New Roman" panose="02020603050405020304" pitchFamily="18" charset="0"/>
              </a:rPr>
              <a:t>налоговой политикой </a:t>
            </a:r>
            <a:r>
              <a:rPr lang="ru-RU" sz="1600" b="1" dirty="0">
                <a:solidFill>
                  <a:schemeClr val="tx1"/>
                </a:solidFill>
                <a:latin typeface="Times New Roman" panose="02020603050405020304" pitchFamily="18" charset="0"/>
                <a:cs typeface="Times New Roman" panose="02020603050405020304" pitchFamily="18" charset="0"/>
              </a:rPr>
              <a:t>Рождественского сельского поселения Приволжского муниципального района  на 2015 год и плановый период 2016 и 2017 годов </a:t>
            </a:r>
            <a:r>
              <a:rPr lang="ru-RU" sz="1600" b="1" dirty="0" smtClean="0">
                <a:solidFill>
                  <a:schemeClr val="tx1"/>
                </a:solidFill>
                <a:latin typeface="Times New Roman" panose="02020603050405020304" pitchFamily="18" charset="0"/>
                <a:cs typeface="Times New Roman" panose="02020603050405020304" pitchFamily="18" charset="0"/>
              </a:rPr>
              <a:t>, соответствующей требованиям </a:t>
            </a:r>
            <a:r>
              <a:rPr lang="ru-RU" sz="1600" b="1" dirty="0">
                <a:solidFill>
                  <a:schemeClr val="tx1"/>
                </a:solidFill>
                <a:latin typeface="Times New Roman" panose="02020603050405020304" pitchFamily="18" charset="0"/>
                <a:cs typeface="Times New Roman" panose="02020603050405020304" pitchFamily="18" charset="0"/>
              </a:rPr>
              <a:t>Бюджетного </a:t>
            </a:r>
            <a:r>
              <a:rPr lang="ru-RU" sz="1600" b="1" dirty="0" smtClean="0">
                <a:solidFill>
                  <a:schemeClr val="tx1">
                    <a:lumMod val="85000"/>
                    <a:lumOff val="15000"/>
                  </a:schemeClr>
                </a:solidFill>
                <a:latin typeface="Times New Roman" panose="02020603050405020304" pitchFamily="18" charset="0"/>
                <a:cs typeface="Times New Roman" panose="02020603050405020304" pitchFamily="18" charset="0"/>
              </a:rPr>
              <a:t>кодекса</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a:solidFill>
                  <a:schemeClr val="tx1"/>
                </a:solidFill>
                <a:latin typeface="Times New Roman" panose="02020603050405020304" pitchFamily="18" charset="0"/>
                <a:cs typeface="Times New Roman" panose="02020603050405020304" pitchFamily="18" charset="0"/>
              </a:rPr>
              <a:t>Российской Федерации и </a:t>
            </a:r>
            <a:r>
              <a:rPr lang="ru-RU" sz="1600" b="1" dirty="0" smtClean="0">
                <a:solidFill>
                  <a:schemeClr val="tx1"/>
                </a:solidFill>
                <a:latin typeface="Times New Roman" panose="02020603050405020304" pitchFamily="18" charset="0"/>
                <a:cs typeface="Times New Roman" panose="02020603050405020304" pitchFamily="18" charset="0"/>
              </a:rPr>
              <a:t>Положения </a:t>
            </a:r>
            <a:r>
              <a:rPr lang="ru-RU" sz="1600" b="1" dirty="0">
                <a:solidFill>
                  <a:schemeClr val="tx1"/>
                </a:solidFill>
                <a:latin typeface="Times New Roman" panose="02020603050405020304" pitchFamily="18" charset="0"/>
                <a:cs typeface="Times New Roman" panose="02020603050405020304" pitchFamily="18" charset="0"/>
              </a:rPr>
              <a:t>о бюджетном процессе Рождественского сельского поселения , утвержденного решением Совета депутатов  от </a:t>
            </a:r>
            <a:r>
              <a:rPr lang="ru-RU" sz="1600" b="1" dirty="0" smtClean="0">
                <a:solidFill>
                  <a:schemeClr val="tx1"/>
                </a:solidFill>
                <a:latin typeface="Times New Roman" panose="02020603050405020304" pitchFamily="18" charset="0"/>
                <a:cs typeface="Times New Roman" panose="02020603050405020304" pitchFamily="18" charset="0"/>
              </a:rPr>
              <a:t>25.12.2012 </a:t>
            </a:r>
            <a:r>
              <a:rPr lang="ru-RU" sz="1600" b="1" dirty="0">
                <a:solidFill>
                  <a:schemeClr val="tx1"/>
                </a:solidFill>
                <a:latin typeface="Times New Roman" panose="02020603050405020304" pitchFamily="18" charset="0"/>
                <a:cs typeface="Times New Roman" panose="02020603050405020304" pitchFamily="18" charset="0"/>
              </a:rPr>
              <a:t>N </a:t>
            </a:r>
            <a:r>
              <a:rPr lang="ru-RU" sz="1600" b="1" dirty="0" smtClean="0">
                <a:solidFill>
                  <a:schemeClr val="tx1"/>
                </a:solidFill>
                <a:latin typeface="Times New Roman" panose="02020603050405020304" pitchFamily="18" charset="0"/>
                <a:cs typeface="Times New Roman" panose="02020603050405020304" pitchFamily="18" charset="0"/>
              </a:rPr>
              <a:t>60.</a:t>
            </a:r>
            <a:endParaRPr lang="ru-RU" sz="1600" b="1" dirty="0">
              <a:solidFill>
                <a:schemeClr val="tx1"/>
              </a:solidFill>
              <a:latin typeface="Times New Roman" panose="02020603050405020304" pitchFamily="18" charset="0"/>
              <a:cs typeface="Times New Roman" panose="02020603050405020304" pitchFamily="18" charset="0"/>
            </a:endParaRPr>
          </a:p>
          <a:p>
            <a:pPr algn="just"/>
            <a:r>
              <a:rPr lang="ru-RU" sz="1600" b="1" dirty="0" smtClean="0">
                <a:solidFill>
                  <a:schemeClr val="tx1"/>
                </a:solidFill>
                <a:latin typeface="Times New Roman" panose="02020603050405020304" pitchFamily="18" charset="0"/>
                <a:cs typeface="Times New Roman" panose="02020603050405020304" pitchFamily="18" charset="0"/>
              </a:rPr>
              <a:t>                  Бюджетная </a:t>
            </a:r>
            <a:r>
              <a:rPr lang="ru-RU" sz="1600" b="1" dirty="0">
                <a:solidFill>
                  <a:schemeClr val="tx1"/>
                </a:solidFill>
                <a:latin typeface="Times New Roman" panose="02020603050405020304" pitchFamily="18" charset="0"/>
                <a:cs typeface="Times New Roman" panose="02020603050405020304" pitchFamily="18" charset="0"/>
              </a:rPr>
              <a:t>и налоговая политика нацелена на создание условий для обеспечения устойчивого социально-экономического развития поселения  и повышения уровня качества жизни населения.</a:t>
            </a:r>
          </a:p>
          <a:p>
            <a:pPr algn="just"/>
            <a:r>
              <a:rPr lang="ru-RU" sz="1600" b="1" dirty="0" smtClean="0">
                <a:solidFill>
                  <a:schemeClr val="tx1"/>
                </a:solidFill>
                <a:latin typeface="Times New Roman" panose="02020603050405020304" pitchFamily="18" charset="0"/>
                <a:cs typeface="Times New Roman" panose="02020603050405020304" pitchFamily="18" charset="0"/>
              </a:rPr>
              <a:t>                  Для </a:t>
            </a:r>
            <a:r>
              <a:rPr lang="ru-RU" sz="1600" b="1" dirty="0">
                <a:solidFill>
                  <a:schemeClr val="tx1"/>
                </a:solidFill>
                <a:latin typeface="Times New Roman" panose="02020603050405020304" pitchFamily="18" charset="0"/>
                <a:cs typeface="Times New Roman" panose="02020603050405020304" pitchFamily="18" charset="0"/>
              </a:rPr>
              <a:t>достижения поставленных целей необходимо обеспечить долгосрочную сбалансированность и устойчивость бюджета поселения, повысить результативность расходов и эффективность управления финансовыми </a:t>
            </a:r>
            <a:r>
              <a:rPr lang="ru-RU" sz="1600" b="1" dirty="0" smtClean="0">
                <a:solidFill>
                  <a:schemeClr val="tx1"/>
                </a:solidFill>
                <a:latin typeface="Times New Roman" panose="02020603050405020304" pitchFamily="18" charset="0"/>
                <a:cs typeface="Times New Roman" panose="02020603050405020304" pitchFamily="18" charset="0"/>
              </a:rPr>
              <a:t>ресурсами. Решение </a:t>
            </a:r>
            <a:r>
              <a:rPr lang="ru-RU" sz="1600" b="1" dirty="0">
                <a:solidFill>
                  <a:schemeClr val="tx1"/>
                </a:solidFill>
                <a:latin typeface="Times New Roman" panose="02020603050405020304" pitchFamily="18" charset="0"/>
                <a:cs typeface="Times New Roman" panose="02020603050405020304" pitchFamily="18" charset="0"/>
              </a:rPr>
              <a:t>указанных задач планируется осуществлять  в рамках реализации </a:t>
            </a:r>
            <a:r>
              <a:rPr lang="ru-RU" sz="1600" b="1" dirty="0" smtClean="0">
                <a:solidFill>
                  <a:schemeClr val="tx1"/>
                </a:solidFill>
                <a:latin typeface="Times New Roman" panose="02020603050405020304" pitchFamily="18" charset="0"/>
                <a:cs typeface="Times New Roman" panose="02020603050405020304" pitchFamily="18" charset="0"/>
              </a:rPr>
              <a:t>Программы </a:t>
            </a:r>
            <a:r>
              <a:rPr lang="ru-RU" sz="1600" b="1" dirty="0">
                <a:solidFill>
                  <a:schemeClr val="tx1"/>
                </a:solidFill>
                <a:latin typeface="Times New Roman" panose="02020603050405020304" pitchFamily="18" charset="0"/>
                <a:cs typeface="Times New Roman" panose="02020603050405020304" pitchFamily="18" charset="0"/>
              </a:rPr>
              <a:t>социально-экономического развития </a:t>
            </a:r>
            <a:r>
              <a:rPr lang="ru-RU" sz="1600" b="1" dirty="0" err="1" smtClean="0">
                <a:solidFill>
                  <a:schemeClr val="tx1"/>
                </a:solidFill>
                <a:latin typeface="Times New Roman" panose="02020603050405020304" pitchFamily="18" charset="0"/>
                <a:cs typeface="Times New Roman" panose="02020603050405020304" pitchFamily="18" charset="0"/>
              </a:rPr>
              <a:t>Новского</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a:solidFill>
                  <a:schemeClr val="tx1"/>
                </a:solidFill>
                <a:latin typeface="Times New Roman" panose="02020603050405020304" pitchFamily="18" charset="0"/>
                <a:cs typeface="Times New Roman" panose="02020603050405020304" pitchFamily="18" charset="0"/>
              </a:rPr>
              <a:t>сельского поселения Приволжского муниципального района на период до 2017 года, утвержденной постановлением Администрации </a:t>
            </a:r>
            <a:r>
              <a:rPr lang="ru-RU" sz="1600" b="1" dirty="0" err="1" smtClean="0">
                <a:solidFill>
                  <a:schemeClr val="tx1"/>
                </a:solidFill>
                <a:latin typeface="Times New Roman" panose="02020603050405020304" pitchFamily="18" charset="0"/>
                <a:cs typeface="Times New Roman" panose="02020603050405020304" pitchFamily="18" charset="0"/>
              </a:rPr>
              <a:t>Новского</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a:solidFill>
                  <a:schemeClr val="tx1"/>
                </a:solidFill>
                <a:latin typeface="Times New Roman" panose="02020603050405020304" pitchFamily="18" charset="0"/>
                <a:cs typeface="Times New Roman" panose="02020603050405020304" pitchFamily="18" charset="0"/>
              </a:rPr>
              <a:t>сельского поселения от </a:t>
            </a:r>
            <a:r>
              <a:rPr lang="ru-RU" sz="1600" b="1" dirty="0" smtClean="0">
                <a:solidFill>
                  <a:schemeClr val="tx1"/>
                </a:solidFill>
                <a:latin typeface="Times New Roman" panose="02020603050405020304" pitchFamily="18" charset="0"/>
                <a:cs typeface="Times New Roman" panose="02020603050405020304" pitchFamily="18" charset="0"/>
              </a:rPr>
              <a:t>01.10.2014 </a:t>
            </a:r>
            <a:r>
              <a:rPr lang="ru-RU" sz="1600" b="1" dirty="0">
                <a:solidFill>
                  <a:schemeClr val="tx1"/>
                </a:solidFill>
                <a:latin typeface="Times New Roman" panose="02020603050405020304" pitchFamily="18" charset="0"/>
                <a:cs typeface="Times New Roman" panose="02020603050405020304" pitchFamily="18" charset="0"/>
              </a:rPr>
              <a:t>N </a:t>
            </a:r>
            <a:r>
              <a:rPr lang="ru-RU" sz="1600" b="1" dirty="0" smtClean="0">
                <a:solidFill>
                  <a:schemeClr val="tx1"/>
                </a:solidFill>
                <a:latin typeface="Times New Roman" panose="02020603050405020304" pitchFamily="18" charset="0"/>
                <a:cs typeface="Times New Roman" panose="02020603050405020304" pitchFamily="18" charset="0"/>
              </a:rPr>
              <a:t>50-п </a:t>
            </a:r>
            <a:r>
              <a:rPr lang="ru-RU" sz="1600" b="1" dirty="0">
                <a:solidFill>
                  <a:schemeClr val="tx1"/>
                </a:solidFill>
                <a:latin typeface="Times New Roman" panose="02020603050405020304" pitchFamily="18" charset="0"/>
                <a:cs typeface="Times New Roman" panose="02020603050405020304" pitchFamily="18" charset="0"/>
              </a:rPr>
              <a:t>.</a:t>
            </a:r>
          </a:p>
          <a:p>
            <a:pPr algn="just"/>
            <a:r>
              <a:rPr lang="ru-RU" sz="1600" b="1" dirty="0" smtClean="0">
                <a:solidFill>
                  <a:schemeClr val="tx1"/>
                </a:solidFill>
                <a:latin typeface="Times New Roman" panose="02020603050405020304" pitchFamily="18" charset="0"/>
                <a:cs typeface="Times New Roman" panose="02020603050405020304" pitchFamily="18" charset="0"/>
              </a:rPr>
              <a:t>	Отличительной </a:t>
            </a:r>
            <a:r>
              <a:rPr lang="ru-RU" sz="1600" b="1" dirty="0">
                <a:solidFill>
                  <a:schemeClr val="tx1"/>
                </a:solidFill>
                <a:latin typeface="Times New Roman" panose="02020603050405020304" pitchFamily="18" charset="0"/>
                <a:cs typeface="Times New Roman" panose="02020603050405020304" pitchFamily="18" charset="0"/>
              </a:rPr>
              <a:t>особенностью проекта решения о бюджете на </a:t>
            </a:r>
            <a:r>
              <a:rPr lang="ru-RU" sz="1600" b="1" dirty="0" smtClean="0">
                <a:solidFill>
                  <a:schemeClr val="tx1"/>
                </a:solidFill>
                <a:latin typeface="Times New Roman" panose="02020603050405020304" pitchFamily="18" charset="0"/>
                <a:cs typeface="Times New Roman" panose="02020603050405020304" pitchFamily="18" charset="0"/>
              </a:rPr>
              <a:t>2015 </a:t>
            </a:r>
            <a:r>
              <a:rPr lang="ru-RU" sz="1600" b="1" dirty="0">
                <a:solidFill>
                  <a:schemeClr val="tx1"/>
                </a:solidFill>
                <a:latin typeface="Times New Roman" panose="02020603050405020304" pitchFamily="18" charset="0"/>
                <a:cs typeface="Times New Roman" panose="02020603050405020304" pitchFamily="18" charset="0"/>
              </a:rPr>
              <a:t>год и на плановый период </a:t>
            </a:r>
            <a:r>
              <a:rPr lang="ru-RU" sz="1600" b="1" dirty="0" smtClean="0">
                <a:solidFill>
                  <a:schemeClr val="tx1"/>
                </a:solidFill>
                <a:latin typeface="Times New Roman" panose="02020603050405020304" pitchFamily="18" charset="0"/>
                <a:cs typeface="Times New Roman" panose="02020603050405020304" pitchFamily="18" charset="0"/>
              </a:rPr>
              <a:t>2016 </a:t>
            </a:r>
            <a:r>
              <a:rPr lang="ru-RU" sz="1600" b="1" dirty="0">
                <a:solidFill>
                  <a:schemeClr val="tx1"/>
                </a:solidFill>
                <a:latin typeface="Times New Roman" panose="02020603050405020304" pitchFamily="18" charset="0"/>
                <a:cs typeface="Times New Roman" panose="02020603050405020304" pitchFamily="18" charset="0"/>
              </a:rPr>
              <a:t>и </a:t>
            </a:r>
            <a:r>
              <a:rPr lang="ru-RU" sz="1600" b="1" dirty="0" smtClean="0">
                <a:solidFill>
                  <a:schemeClr val="tx1"/>
                </a:solidFill>
                <a:latin typeface="Times New Roman" panose="02020603050405020304" pitchFamily="18" charset="0"/>
                <a:cs typeface="Times New Roman" panose="02020603050405020304" pitchFamily="18" charset="0"/>
              </a:rPr>
              <a:t>2017 </a:t>
            </a:r>
            <a:r>
              <a:rPr lang="ru-RU" sz="1600" b="1" dirty="0">
                <a:solidFill>
                  <a:schemeClr val="tx1"/>
                </a:solidFill>
                <a:latin typeface="Times New Roman" panose="02020603050405020304" pitchFamily="18" charset="0"/>
                <a:cs typeface="Times New Roman" panose="02020603050405020304" pitchFamily="18" charset="0"/>
              </a:rPr>
              <a:t>годов является его формирование с учетом применения  программной классификации расходов, в том числе в части отражения в составе целевых статей расходов, которые формируются в рамках </a:t>
            </a:r>
            <a:r>
              <a:rPr lang="ru-RU" sz="1600" b="1" dirty="0" smtClean="0">
                <a:solidFill>
                  <a:schemeClr val="tx1"/>
                </a:solidFill>
                <a:latin typeface="Times New Roman" panose="02020603050405020304" pitchFamily="18" charset="0"/>
                <a:cs typeface="Times New Roman" panose="02020603050405020304" pitchFamily="18" charset="0"/>
              </a:rPr>
              <a:t>муниципальной программы. </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671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1443</TotalTime>
  <Words>2258</Words>
  <Application>Microsoft Office PowerPoint</Application>
  <PresentationFormat>Экран (4:3)</PresentationFormat>
  <Paragraphs>499</Paragraphs>
  <Slides>29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Воздушный поток</vt:lpstr>
      <vt:lpstr>Презентация PowerPoint</vt:lpstr>
      <vt:lpstr>Уважаемые жители Новского  сельского поселения!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МУНИЦИПАЛЬНАЯ      ПРОГРАММА  НОВСКОГО  СЕЛЬСКОГО ПОСЕЛЕНИЯ «Социально-экономическое развитие Новского сельского поселения на 2015-2017 годы »</vt:lpstr>
      <vt:lpstr>Подпрограмма «Повышение эффективности местного самоуправления в Новском сельском поселении на 2015-2017 годы» </vt:lpstr>
      <vt:lpstr>2.Подпрограмма «Управление и распоряжение муниципальным имуществом Новского сельского поселения на 2015-2017 годы»</vt:lpstr>
      <vt:lpstr> 3.Подпрограмма  «Пожарная безопасность и защита населения и территории населенных пунктов  Новского сельского поселения от чрезвычайных ситуаций на 2015-2017 годы»   </vt:lpstr>
      <vt:lpstr>4.Подпрограмма «Комплексное благоустройство территории Новского сельского поселения на 2015-2017 годы». </vt:lpstr>
      <vt:lpstr>5.Подпрограмма  « Развитие культуры  и библиотечного обслуживания Новского сельского поселения на 2015-2017 годы»   Целями подпрограммы являются: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User</cp:lastModifiedBy>
  <cp:revision>178</cp:revision>
  <cp:lastPrinted>2014-05-13T11:35:02Z</cp:lastPrinted>
  <dcterms:created xsi:type="dcterms:W3CDTF">2014-05-12T16:47:43Z</dcterms:created>
  <dcterms:modified xsi:type="dcterms:W3CDTF">2014-10-31T07:20:47Z</dcterms:modified>
</cp:coreProperties>
</file>