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FE7A"/>
    <a:srgbClr val="2009C7"/>
    <a:srgbClr val="BFFBB5"/>
    <a:srgbClr val="D44EDE"/>
    <a:srgbClr val="AFE9EF"/>
    <a:srgbClr val="00FF99"/>
    <a:srgbClr val="31AEDB"/>
    <a:srgbClr val="A7EAF7"/>
    <a:srgbClr val="CC00CC"/>
    <a:srgbClr val="62C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61AF7-ABD2-4000-81D6-27A6ADA22A47}" type="doc">
      <dgm:prSet loTypeId="urn:microsoft.com/office/officeart/2005/8/layout/funnel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414F238A-90B3-4E2A-8C1A-DE6425BF5E3E}">
      <dgm:prSet phldrT="[Текст]"/>
      <dgm:spPr>
        <a:solidFill>
          <a:srgbClr val="10AC5A"/>
        </a:solidFill>
      </dgm:spPr>
      <dgm:t>
        <a:bodyPr/>
        <a:lstStyle/>
        <a:p>
          <a:r>
            <a:rPr lang="ru-RU" b="1" dirty="0" smtClean="0"/>
            <a:t>0%</a:t>
          </a:r>
          <a:endParaRPr lang="ru-RU" b="1" dirty="0"/>
        </a:p>
      </dgm:t>
    </dgm:pt>
    <dgm:pt modelId="{2F7B56E2-A5E6-4EDA-B1FE-64CF9D0F71B0}" type="parTrans" cxnId="{E1411F19-E1CA-4580-A031-AFBF0701ABF8}">
      <dgm:prSet/>
      <dgm:spPr/>
      <dgm:t>
        <a:bodyPr/>
        <a:lstStyle/>
        <a:p>
          <a:endParaRPr lang="ru-RU"/>
        </a:p>
      </dgm:t>
    </dgm:pt>
    <dgm:pt modelId="{95816586-4B15-437A-AA67-D74AB2FC219D}" type="sibTrans" cxnId="{E1411F19-E1CA-4580-A031-AFBF0701ABF8}">
      <dgm:prSet/>
      <dgm:spPr/>
      <dgm:t>
        <a:bodyPr/>
        <a:lstStyle/>
        <a:p>
          <a:endParaRPr lang="ru-RU"/>
        </a:p>
      </dgm:t>
    </dgm:pt>
    <dgm:pt modelId="{AC95533E-02F2-4964-BA17-D6BA251B1495}">
      <dgm:prSet phldrT="[Текст]"/>
      <dgm:spPr>
        <a:solidFill>
          <a:srgbClr val="FF0000"/>
        </a:solidFill>
      </dgm:spPr>
      <dgm:t>
        <a:bodyPr/>
        <a:lstStyle/>
        <a:p>
          <a:r>
            <a:rPr lang="ru-RU" b="1" dirty="0" smtClean="0"/>
            <a:t>0%</a:t>
          </a:r>
          <a:endParaRPr lang="ru-RU" b="1" dirty="0"/>
        </a:p>
      </dgm:t>
    </dgm:pt>
    <dgm:pt modelId="{608700D3-CCEE-4F39-A05B-60A0B8EB7C2B}" type="parTrans" cxnId="{A7940D44-E489-4C22-8779-0B821E375AA7}">
      <dgm:prSet/>
      <dgm:spPr/>
      <dgm:t>
        <a:bodyPr/>
        <a:lstStyle/>
        <a:p>
          <a:endParaRPr lang="ru-RU"/>
        </a:p>
      </dgm:t>
    </dgm:pt>
    <dgm:pt modelId="{89E367BA-67A4-4374-A596-9ADA63EF0891}" type="sibTrans" cxnId="{A7940D44-E489-4C22-8779-0B821E375AA7}">
      <dgm:prSet/>
      <dgm:spPr/>
      <dgm:t>
        <a:bodyPr/>
        <a:lstStyle/>
        <a:p>
          <a:endParaRPr lang="ru-RU"/>
        </a:p>
      </dgm:t>
    </dgm:pt>
    <dgm:pt modelId="{E301489F-A758-4520-86B0-BFC74678DF12}">
      <dgm:prSet phldrT="[Текст]"/>
      <dgm:spPr/>
      <dgm:t>
        <a:bodyPr/>
        <a:lstStyle/>
        <a:p>
          <a:r>
            <a:rPr lang="ru-RU" b="1" dirty="0" smtClean="0"/>
            <a:t>0%</a:t>
          </a:r>
          <a:endParaRPr lang="ru-RU" b="1" dirty="0"/>
        </a:p>
      </dgm:t>
    </dgm:pt>
    <dgm:pt modelId="{C8D7195F-C8B3-491C-BAEE-A184B754B860}" type="parTrans" cxnId="{035B809A-C6AD-4808-A42C-85C46202AB46}">
      <dgm:prSet/>
      <dgm:spPr/>
      <dgm:t>
        <a:bodyPr/>
        <a:lstStyle/>
        <a:p>
          <a:endParaRPr lang="ru-RU"/>
        </a:p>
      </dgm:t>
    </dgm:pt>
    <dgm:pt modelId="{A146DEBF-6037-4911-9B07-7E9BE2EA4165}" type="sibTrans" cxnId="{035B809A-C6AD-4808-A42C-85C46202AB46}">
      <dgm:prSet/>
      <dgm:spPr/>
      <dgm:t>
        <a:bodyPr/>
        <a:lstStyle/>
        <a:p>
          <a:endParaRPr lang="ru-RU"/>
        </a:p>
      </dgm:t>
    </dgm:pt>
    <dgm:pt modelId="{7EA45908-1B8D-4DD8-BE99-D7D7066D0955}">
      <dgm:prSet phldrT="[Текст]" custT="1"/>
      <dgm:spPr/>
      <dgm:t>
        <a:bodyPr/>
        <a:lstStyle/>
        <a:p>
          <a:pPr algn="ctr"/>
          <a:endParaRPr lang="ru-RU" sz="1400" b="1" dirty="0" smtClean="0"/>
        </a:p>
        <a:p>
          <a:pPr algn="ctr"/>
          <a:r>
            <a:rPr lang="ru-RU" sz="1600" b="1" dirty="0" smtClean="0"/>
            <a:t>Федеральный бюджет</a:t>
          </a:r>
        </a:p>
        <a:p>
          <a:pPr algn="ctr"/>
          <a:r>
            <a:rPr lang="ru-RU" sz="1300" dirty="0" smtClean="0"/>
            <a:t>(в основном формируется за счет косвенных налогов, НДПИ и таможенных пошлин)</a:t>
          </a:r>
          <a:endParaRPr lang="ru-RU" sz="1300" dirty="0"/>
        </a:p>
      </dgm:t>
    </dgm:pt>
    <dgm:pt modelId="{27F60BE4-A6D6-4216-9C5C-87C7EDBF078C}" type="sibTrans" cxnId="{61B3301E-08C6-4520-AB03-D11D1A6EEAE2}">
      <dgm:prSet/>
      <dgm:spPr/>
      <dgm:t>
        <a:bodyPr/>
        <a:lstStyle/>
        <a:p>
          <a:endParaRPr lang="ru-RU"/>
        </a:p>
      </dgm:t>
    </dgm:pt>
    <dgm:pt modelId="{5EAA8F7C-7E71-4EE1-B28A-3D22CD7E5745}" type="parTrans" cxnId="{61B3301E-08C6-4520-AB03-D11D1A6EEAE2}">
      <dgm:prSet/>
      <dgm:spPr/>
      <dgm:t>
        <a:bodyPr/>
        <a:lstStyle/>
        <a:p>
          <a:endParaRPr lang="ru-RU"/>
        </a:p>
      </dgm:t>
    </dgm:pt>
    <dgm:pt modelId="{06BB6B98-78A1-4950-8B2B-C3E8BF6FC6B6}">
      <dgm:prSet phldrT="[Текст]" custT="1"/>
      <dgm:spPr/>
      <dgm:t>
        <a:bodyPr/>
        <a:lstStyle/>
        <a:p>
          <a:pPr algn="ctr"/>
          <a:endParaRPr lang="ru-RU" sz="1800" b="1" dirty="0" smtClean="0"/>
        </a:p>
      </dgm:t>
    </dgm:pt>
    <dgm:pt modelId="{3AEC1574-BDF9-4C2F-B6ED-90F6213863DE}" type="parTrans" cxnId="{6575089D-6C97-447E-9944-F4342B4FE025}">
      <dgm:prSet/>
      <dgm:spPr/>
      <dgm:t>
        <a:bodyPr/>
        <a:lstStyle/>
        <a:p>
          <a:endParaRPr lang="ru-RU"/>
        </a:p>
      </dgm:t>
    </dgm:pt>
    <dgm:pt modelId="{0516DD6E-24DA-4E25-BC5F-B77DE25B52DC}" type="sibTrans" cxnId="{6575089D-6C97-447E-9944-F4342B4FE025}">
      <dgm:prSet/>
      <dgm:spPr/>
      <dgm:t>
        <a:bodyPr/>
        <a:lstStyle/>
        <a:p>
          <a:endParaRPr lang="ru-RU"/>
        </a:p>
      </dgm:t>
    </dgm:pt>
    <dgm:pt modelId="{92D45A9D-B258-444B-ADD7-1A3B9ABC9820}" type="pres">
      <dgm:prSet presAssocID="{35B61AF7-ABD2-4000-81D6-27A6ADA22A47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12CA38-AACE-435F-AB35-DAAAC777060D}" type="pres">
      <dgm:prSet presAssocID="{35B61AF7-ABD2-4000-81D6-27A6ADA22A47}" presName="ellipse" presStyleLbl="trBgShp" presStyleIdx="0" presStyleCnt="1" custScaleX="135031" custLinFactY="-39509" custLinFactNeighborX="-4845" custLinFactNeighborY="-100000"/>
      <dgm:spPr/>
    </dgm:pt>
    <dgm:pt modelId="{51442352-CE9B-47ED-9CEB-3003220105DB}" type="pres">
      <dgm:prSet presAssocID="{35B61AF7-ABD2-4000-81D6-27A6ADA22A47}" presName="arrow1" presStyleLbl="fgShp" presStyleIdx="0" presStyleCnt="1" custLinFactY="-168441" custLinFactNeighborX="-25000" custLinFactNeighborY="-200000"/>
      <dgm:spPr/>
    </dgm:pt>
    <dgm:pt modelId="{0E464FD9-7520-47F7-89AA-B0DA2AEDF508}" type="pres">
      <dgm:prSet presAssocID="{35B61AF7-ABD2-4000-81D6-27A6ADA22A47}" presName="rectangle" presStyleLbl="revTx" presStyleIdx="0" presStyleCnt="1" custScaleX="145833" custScaleY="497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61A8E-33D5-400D-9538-3BC71A8045FD}" type="pres">
      <dgm:prSet presAssocID="{AC95533E-02F2-4964-BA17-D6BA251B1495}" presName="item1" presStyleLbl="node1" presStyleIdx="0" presStyleCnt="3" custLinFactY="-38889" custLinFactNeighborX="-1388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8751B-DA69-46BD-89C5-62098B730F43}" type="pres">
      <dgm:prSet presAssocID="{E301489F-A758-4520-86B0-BFC74678DF12}" presName="item2" presStyleLbl="node1" presStyleIdx="1" presStyleCnt="3" custLinFactY="-38889" custLinFactNeighborX="-1388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DA83F-8100-457E-84E7-8484C1D3E768}" type="pres">
      <dgm:prSet presAssocID="{7EA45908-1B8D-4DD8-BE99-D7D7066D0955}" presName="item3" presStyleLbl="node1" presStyleIdx="2" presStyleCnt="3" custLinFactY="-38889" custLinFactNeighborX="-1388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33B5D-ECB1-4842-A4CA-D68B53D2A8F0}" type="pres">
      <dgm:prSet presAssocID="{35B61AF7-ABD2-4000-81D6-27A6ADA22A47}" presName="funnel" presStyleLbl="trAlignAcc1" presStyleIdx="0" presStyleCnt="1" custAng="0" custScaleX="136863" custScaleY="89733" custLinFactNeighborX="-2997" custLinFactNeighborY="-59499"/>
      <dgm:spPr/>
      <dgm:t>
        <a:bodyPr/>
        <a:lstStyle/>
        <a:p>
          <a:endParaRPr lang="ru-RU"/>
        </a:p>
      </dgm:t>
    </dgm:pt>
  </dgm:ptLst>
  <dgm:cxnLst>
    <dgm:cxn modelId="{61B3301E-08C6-4520-AB03-D11D1A6EEAE2}" srcId="{35B61AF7-ABD2-4000-81D6-27A6ADA22A47}" destId="{7EA45908-1B8D-4DD8-BE99-D7D7066D0955}" srcOrd="3" destOrd="0" parTransId="{5EAA8F7C-7E71-4EE1-B28A-3D22CD7E5745}" sibTransId="{27F60BE4-A6D6-4216-9C5C-87C7EDBF078C}"/>
    <dgm:cxn modelId="{E585215A-DB1D-442E-B466-A3DE99BA63B4}" type="presOf" srcId="{414F238A-90B3-4E2A-8C1A-DE6425BF5E3E}" destId="{157DA83F-8100-457E-84E7-8484C1D3E768}" srcOrd="0" destOrd="0" presId="urn:microsoft.com/office/officeart/2005/8/layout/funnel1"/>
    <dgm:cxn modelId="{E1411F19-E1CA-4580-A031-AFBF0701ABF8}" srcId="{35B61AF7-ABD2-4000-81D6-27A6ADA22A47}" destId="{414F238A-90B3-4E2A-8C1A-DE6425BF5E3E}" srcOrd="0" destOrd="0" parTransId="{2F7B56E2-A5E6-4EDA-B1FE-64CF9D0F71B0}" sibTransId="{95816586-4B15-437A-AA67-D74AB2FC219D}"/>
    <dgm:cxn modelId="{6575089D-6C97-447E-9944-F4342B4FE025}" srcId="{35B61AF7-ABD2-4000-81D6-27A6ADA22A47}" destId="{06BB6B98-78A1-4950-8B2B-C3E8BF6FC6B6}" srcOrd="4" destOrd="0" parTransId="{3AEC1574-BDF9-4C2F-B6ED-90F6213863DE}" sibTransId="{0516DD6E-24DA-4E25-BC5F-B77DE25B52DC}"/>
    <dgm:cxn modelId="{7166E94F-3DAF-4692-9903-C3A763CCCE75}" type="presOf" srcId="{E301489F-A758-4520-86B0-BFC74678DF12}" destId="{ADA61A8E-33D5-400D-9538-3BC71A8045FD}" srcOrd="0" destOrd="0" presId="urn:microsoft.com/office/officeart/2005/8/layout/funnel1"/>
    <dgm:cxn modelId="{6997FC4B-5C53-44B3-83EB-2EDEB980A883}" type="presOf" srcId="{7EA45908-1B8D-4DD8-BE99-D7D7066D0955}" destId="{0E464FD9-7520-47F7-89AA-B0DA2AEDF508}" srcOrd="0" destOrd="0" presId="urn:microsoft.com/office/officeart/2005/8/layout/funnel1"/>
    <dgm:cxn modelId="{035B809A-C6AD-4808-A42C-85C46202AB46}" srcId="{35B61AF7-ABD2-4000-81D6-27A6ADA22A47}" destId="{E301489F-A758-4520-86B0-BFC74678DF12}" srcOrd="2" destOrd="0" parTransId="{C8D7195F-C8B3-491C-BAEE-A184B754B860}" sibTransId="{A146DEBF-6037-4911-9B07-7E9BE2EA4165}"/>
    <dgm:cxn modelId="{A7940D44-E489-4C22-8779-0B821E375AA7}" srcId="{35B61AF7-ABD2-4000-81D6-27A6ADA22A47}" destId="{AC95533E-02F2-4964-BA17-D6BA251B1495}" srcOrd="1" destOrd="0" parTransId="{608700D3-CCEE-4F39-A05B-60A0B8EB7C2B}" sibTransId="{89E367BA-67A4-4374-A596-9ADA63EF0891}"/>
    <dgm:cxn modelId="{59605A9A-5C9B-4D15-89EC-DCFBBB3661AF}" type="presOf" srcId="{35B61AF7-ABD2-4000-81D6-27A6ADA22A47}" destId="{92D45A9D-B258-444B-ADD7-1A3B9ABC9820}" srcOrd="0" destOrd="0" presId="urn:microsoft.com/office/officeart/2005/8/layout/funnel1"/>
    <dgm:cxn modelId="{66653525-A782-49DE-94BA-5A8B253D5BFF}" type="presOf" srcId="{AC95533E-02F2-4964-BA17-D6BA251B1495}" destId="{2D68751B-DA69-46BD-89C5-62098B730F43}" srcOrd="0" destOrd="0" presId="urn:microsoft.com/office/officeart/2005/8/layout/funnel1"/>
    <dgm:cxn modelId="{FDE145BE-6D19-4E7F-B77C-E9C37D30A635}" type="presParOf" srcId="{92D45A9D-B258-444B-ADD7-1A3B9ABC9820}" destId="{2B12CA38-AACE-435F-AB35-DAAAC777060D}" srcOrd="0" destOrd="0" presId="urn:microsoft.com/office/officeart/2005/8/layout/funnel1"/>
    <dgm:cxn modelId="{9825D4B2-DFFA-4448-ACF2-689F7A8310D8}" type="presParOf" srcId="{92D45A9D-B258-444B-ADD7-1A3B9ABC9820}" destId="{51442352-CE9B-47ED-9CEB-3003220105DB}" srcOrd="1" destOrd="0" presId="urn:microsoft.com/office/officeart/2005/8/layout/funnel1"/>
    <dgm:cxn modelId="{4E45836F-6D74-4ACC-A57C-7C4ED37F56B5}" type="presParOf" srcId="{92D45A9D-B258-444B-ADD7-1A3B9ABC9820}" destId="{0E464FD9-7520-47F7-89AA-B0DA2AEDF508}" srcOrd="2" destOrd="0" presId="urn:microsoft.com/office/officeart/2005/8/layout/funnel1"/>
    <dgm:cxn modelId="{4B4B560B-5207-40A8-A3C9-146A4932B9F9}" type="presParOf" srcId="{92D45A9D-B258-444B-ADD7-1A3B9ABC9820}" destId="{ADA61A8E-33D5-400D-9538-3BC71A8045FD}" srcOrd="3" destOrd="0" presId="urn:microsoft.com/office/officeart/2005/8/layout/funnel1"/>
    <dgm:cxn modelId="{C5ABEB8E-5598-419E-9C69-0D5E78CC289F}" type="presParOf" srcId="{92D45A9D-B258-444B-ADD7-1A3B9ABC9820}" destId="{2D68751B-DA69-46BD-89C5-62098B730F43}" srcOrd="4" destOrd="0" presId="urn:microsoft.com/office/officeart/2005/8/layout/funnel1"/>
    <dgm:cxn modelId="{EC190335-2185-42B9-8171-7F14A2182333}" type="presParOf" srcId="{92D45A9D-B258-444B-ADD7-1A3B9ABC9820}" destId="{157DA83F-8100-457E-84E7-8484C1D3E768}" srcOrd="5" destOrd="0" presId="urn:microsoft.com/office/officeart/2005/8/layout/funnel1"/>
    <dgm:cxn modelId="{FDAED306-28AD-4071-84AD-6644790A0E14}" type="presParOf" srcId="{92D45A9D-B258-444B-ADD7-1A3B9ABC9820}" destId="{77933B5D-ECB1-4842-A4CA-D68B53D2A8F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3D680-B59F-4204-9B13-640F50D257BD}" type="doc">
      <dgm:prSet loTypeId="urn:microsoft.com/office/officeart/2005/8/layout/funnel1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481110F-B486-4409-8BF8-2F1ED7B70C7F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63%</a:t>
          </a:r>
          <a:endParaRPr lang="ru-RU" sz="1600" b="1" dirty="0"/>
        </a:p>
      </dgm:t>
    </dgm:pt>
    <dgm:pt modelId="{87C3D444-37E1-43BB-922F-797D7EACA3FC}" type="parTrans" cxnId="{34411653-CC6B-4605-8653-A354F6DA23BE}">
      <dgm:prSet/>
      <dgm:spPr/>
      <dgm:t>
        <a:bodyPr/>
        <a:lstStyle/>
        <a:p>
          <a:endParaRPr lang="ru-RU"/>
        </a:p>
      </dgm:t>
    </dgm:pt>
    <dgm:pt modelId="{A72D8E82-3A0D-4687-8DAC-BAD78D3CD217}" type="sibTrans" cxnId="{34411653-CC6B-4605-8653-A354F6DA23BE}">
      <dgm:prSet/>
      <dgm:spPr/>
      <dgm:t>
        <a:bodyPr/>
        <a:lstStyle/>
        <a:p>
          <a:endParaRPr lang="ru-RU"/>
        </a:p>
      </dgm:t>
    </dgm:pt>
    <dgm:pt modelId="{F8FB30B1-122D-4C8D-A078-5946069C57AF}">
      <dgm:prSet phldrT="[Текст]" custT="1"/>
      <dgm:spPr>
        <a:solidFill>
          <a:srgbClr val="10AC5A"/>
        </a:solidFill>
      </dgm:spPr>
      <dgm:t>
        <a:bodyPr/>
        <a:lstStyle/>
        <a:p>
          <a:r>
            <a:rPr lang="ru-RU" sz="1600" b="1" dirty="0" smtClean="0"/>
            <a:t>90%</a:t>
          </a:r>
          <a:endParaRPr lang="ru-RU" sz="1600" b="1" dirty="0"/>
        </a:p>
      </dgm:t>
    </dgm:pt>
    <dgm:pt modelId="{07FE4AAA-9B34-49F1-B0F3-845C47E2EF9E}" type="parTrans" cxnId="{F8ED1CA8-6116-4675-A342-5FA8A030D49C}">
      <dgm:prSet/>
      <dgm:spPr/>
      <dgm:t>
        <a:bodyPr/>
        <a:lstStyle/>
        <a:p>
          <a:endParaRPr lang="ru-RU"/>
        </a:p>
      </dgm:t>
    </dgm:pt>
    <dgm:pt modelId="{69D1F6BB-3688-49C5-96D1-75076B093BCE}" type="sibTrans" cxnId="{F8ED1CA8-6116-4675-A342-5FA8A030D49C}">
      <dgm:prSet/>
      <dgm:spPr/>
      <dgm:t>
        <a:bodyPr/>
        <a:lstStyle/>
        <a:p>
          <a:endParaRPr lang="ru-RU"/>
        </a:p>
      </dgm:t>
    </dgm:pt>
    <dgm:pt modelId="{F3D4C4DE-293D-4C0E-BFDF-D327DD5C662E}">
      <dgm:prSet phldrT="[Текст]" custT="1"/>
      <dgm:spPr/>
      <dgm:t>
        <a:bodyPr/>
        <a:lstStyle/>
        <a:p>
          <a:r>
            <a:rPr lang="ru-RU" sz="1600" b="1" dirty="0" smtClean="0"/>
            <a:t>0%</a:t>
          </a:r>
          <a:endParaRPr lang="ru-RU" sz="1600" b="1" dirty="0"/>
        </a:p>
      </dgm:t>
    </dgm:pt>
    <dgm:pt modelId="{D2AA5F49-F792-44A0-A06F-E49828C38E7C}" type="parTrans" cxnId="{0B394887-3A78-4C79-9469-BA7126E3EB29}">
      <dgm:prSet/>
      <dgm:spPr/>
      <dgm:t>
        <a:bodyPr/>
        <a:lstStyle/>
        <a:p>
          <a:endParaRPr lang="ru-RU"/>
        </a:p>
      </dgm:t>
    </dgm:pt>
    <dgm:pt modelId="{860D7831-F2AC-4B3E-9651-548F8DD14CFA}" type="sibTrans" cxnId="{0B394887-3A78-4C79-9469-BA7126E3EB29}">
      <dgm:prSet/>
      <dgm:spPr/>
      <dgm:t>
        <a:bodyPr/>
        <a:lstStyle/>
        <a:p>
          <a:endParaRPr lang="ru-RU"/>
        </a:p>
      </dgm:t>
    </dgm:pt>
    <dgm:pt modelId="{01227819-D968-4523-8D0C-C771F39DB5D1}">
      <dgm:prSet phldrT="[Текст]" custT="1"/>
      <dgm:spPr/>
      <dgm:t>
        <a:bodyPr/>
        <a:lstStyle/>
        <a:p>
          <a:r>
            <a:rPr lang="ru-RU" sz="1600" b="1" dirty="0" smtClean="0"/>
            <a:t>Бюджет субъекта Российской Федерации</a:t>
          </a:r>
          <a:endParaRPr lang="ru-RU" sz="1600" b="1" dirty="0"/>
        </a:p>
      </dgm:t>
    </dgm:pt>
    <dgm:pt modelId="{41397CD6-EB9B-43C9-8685-4527B6A0B0F0}" type="parTrans" cxnId="{BD5FED47-B6D9-4F0F-83A8-C84AD85EB0B7}">
      <dgm:prSet/>
      <dgm:spPr/>
      <dgm:t>
        <a:bodyPr/>
        <a:lstStyle/>
        <a:p>
          <a:endParaRPr lang="ru-RU"/>
        </a:p>
      </dgm:t>
    </dgm:pt>
    <dgm:pt modelId="{05DB899F-702F-44B6-BC2F-24903459D2F5}" type="sibTrans" cxnId="{BD5FED47-B6D9-4F0F-83A8-C84AD85EB0B7}">
      <dgm:prSet/>
      <dgm:spPr/>
      <dgm:t>
        <a:bodyPr/>
        <a:lstStyle/>
        <a:p>
          <a:endParaRPr lang="ru-RU"/>
        </a:p>
      </dgm:t>
    </dgm:pt>
    <dgm:pt modelId="{BA4C2795-56B5-4C5B-9575-39E160D507D5}" type="pres">
      <dgm:prSet presAssocID="{2A63D680-B59F-4204-9B13-640F50D257B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5D08C3-AFAD-43D8-AAEC-A40BC64257C7}" type="pres">
      <dgm:prSet presAssocID="{2A63D680-B59F-4204-9B13-640F50D257BD}" presName="ellipse" presStyleLbl="trBgShp" presStyleIdx="0" presStyleCnt="1" custScaleX="127160"/>
      <dgm:spPr/>
    </dgm:pt>
    <dgm:pt modelId="{FCD6728C-3ADB-404F-B322-37A9B960599D}" type="pres">
      <dgm:prSet presAssocID="{2A63D680-B59F-4204-9B13-640F50D257BD}" presName="arrow1" presStyleLbl="fgShp" presStyleIdx="0" presStyleCnt="1" custLinFactNeighborX="-10606" custLinFactNeighborY="-36856"/>
      <dgm:spPr/>
    </dgm:pt>
    <dgm:pt modelId="{61CF698F-8B64-4BFF-815E-271E5BB9D52A}" type="pres">
      <dgm:prSet presAssocID="{2A63D680-B59F-4204-9B13-640F50D257BD}" presName="rectangle" presStyleLbl="revTx" presStyleIdx="0" presStyleCnt="1" custScaleY="316666" custLinFactNeighborX="-2083" custLinFactNeighborY="86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97FA7-9514-4968-99E7-D919020E63D3}" type="pres">
      <dgm:prSet presAssocID="{F8FB30B1-122D-4C8D-A078-5946069C57A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B4ABC-253B-4D8D-BF48-6EC46801B34D}" type="pres">
      <dgm:prSet presAssocID="{F3D4C4DE-293D-4C0E-BFDF-D327DD5C662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70622-8403-4E21-8629-742095BEAA49}" type="pres">
      <dgm:prSet presAssocID="{01227819-D968-4523-8D0C-C771F39DB5D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00BBB-F855-4908-8F98-2DA174F9E16F}" type="pres">
      <dgm:prSet presAssocID="{2A63D680-B59F-4204-9B13-640F50D257BD}" presName="funnel" presStyleLbl="trAlignAcc1" presStyleIdx="0" presStyleCnt="1" custScaleX="126984"/>
      <dgm:spPr/>
    </dgm:pt>
  </dgm:ptLst>
  <dgm:cxnLst>
    <dgm:cxn modelId="{0B394887-3A78-4C79-9469-BA7126E3EB29}" srcId="{2A63D680-B59F-4204-9B13-640F50D257BD}" destId="{F3D4C4DE-293D-4C0E-BFDF-D327DD5C662E}" srcOrd="2" destOrd="0" parTransId="{D2AA5F49-F792-44A0-A06F-E49828C38E7C}" sibTransId="{860D7831-F2AC-4B3E-9651-548F8DD14CFA}"/>
    <dgm:cxn modelId="{7B71D6E9-FF4E-405C-915F-05D92951D248}" type="presOf" srcId="{3481110F-B486-4409-8BF8-2F1ED7B70C7F}" destId="{D9B70622-8403-4E21-8629-742095BEAA49}" srcOrd="0" destOrd="0" presId="urn:microsoft.com/office/officeart/2005/8/layout/funnel1"/>
    <dgm:cxn modelId="{6BD49B9B-F892-45D5-8A7B-D463DABA1324}" type="presOf" srcId="{01227819-D968-4523-8D0C-C771F39DB5D1}" destId="{61CF698F-8B64-4BFF-815E-271E5BB9D52A}" srcOrd="0" destOrd="0" presId="urn:microsoft.com/office/officeart/2005/8/layout/funnel1"/>
    <dgm:cxn modelId="{34411653-CC6B-4605-8653-A354F6DA23BE}" srcId="{2A63D680-B59F-4204-9B13-640F50D257BD}" destId="{3481110F-B486-4409-8BF8-2F1ED7B70C7F}" srcOrd="0" destOrd="0" parTransId="{87C3D444-37E1-43BB-922F-797D7EACA3FC}" sibTransId="{A72D8E82-3A0D-4687-8DAC-BAD78D3CD217}"/>
    <dgm:cxn modelId="{BD5FED47-B6D9-4F0F-83A8-C84AD85EB0B7}" srcId="{2A63D680-B59F-4204-9B13-640F50D257BD}" destId="{01227819-D968-4523-8D0C-C771F39DB5D1}" srcOrd="3" destOrd="0" parTransId="{41397CD6-EB9B-43C9-8685-4527B6A0B0F0}" sibTransId="{05DB899F-702F-44B6-BC2F-24903459D2F5}"/>
    <dgm:cxn modelId="{F8ED1CA8-6116-4675-A342-5FA8A030D49C}" srcId="{2A63D680-B59F-4204-9B13-640F50D257BD}" destId="{F8FB30B1-122D-4C8D-A078-5946069C57AF}" srcOrd="1" destOrd="0" parTransId="{07FE4AAA-9B34-49F1-B0F3-845C47E2EF9E}" sibTransId="{69D1F6BB-3688-49C5-96D1-75076B093BCE}"/>
    <dgm:cxn modelId="{C6D78369-1EE9-40FF-922E-ACE534DCCECE}" type="presOf" srcId="{2A63D680-B59F-4204-9B13-640F50D257BD}" destId="{BA4C2795-56B5-4C5B-9575-39E160D507D5}" srcOrd="0" destOrd="0" presId="urn:microsoft.com/office/officeart/2005/8/layout/funnel1"/>
    <dgm:cxn modelId="{109C639A-E9EA-4D49-AF2B-C3E8197CF1B6}" type="presOf" srcId="{F3D4C4DE-293D-4C0E-BFDF-D327DD5C662E}" destId="{76997FA7-9514-4968-99E7-D919020E63D3}" srcOrd="0" destOrd="0" presId="urn:microsoft.com/office/officeart/2005/8/layout/funnel1"/>
    <dgm:cxn modelId="{6FFE97CC-FA4E-422A-9D3B-69EA9A7202F8}" type="presOf" srcId="{F8FB30B1-122D-4C8D-A078-5946069C57AF}" destId="{9B7B4ABC-253B-4D8D-BF48-6EC46801B34D}" srcOrd="0" destOrd="0" presId="urn:microsoft.com/office/officeart/2005/8/layout/funnel1"/>
    <dgm:cxn modelId="{02AEB4A4-AF3E-41D2-B7EF-A0A1054466EC}" type="presParOf" srcId="{BA4C2795-56B5-4C5B-9575-39E160D507D5}" destId="{265D08C3-AFAD-43D8-AAEC-A40BC64257C7}" srcOrd="0" destOrd="0" presId="urn:microsoft.com/office/officeart/2005/8/layout/funnel1"/>
    <dgm:cxn modelId="{639D4C37-4441-44DA-96C7-34C9725032B4}" type="presParOf" srcId="{BA4C2795-56B5-4C5B-9575-39E160D507D5}" destId="{FCD6728C-3ADB-404F-B322-37A9B960599D}" srcOrd="1" destOrd="0" presId="urn:microsoft.com/office/officeart/2005/8/layout/funnel1"/>
    <dgm:cxn modelId="{1EB083C8-FDB2-4F4A-B923-197F254B6953}" type="presParOf" srcId="{BA4C2795-56B5-4C5B-9575-39E160D507D5}" destId="{61CF698F-8B64-4BFF-815E-271E5BB9D52A}" srcOrd="2" destOrd="0" presId="urn:microsoft.com/office/officeart/2005/8/layout/funnel1"/>
    <dgm:cxn modelId="{3EC94B8B-96D4-4A7C-BCE9-DC822ED166AF}" type="presParOf" srcId="{BA4C2795-56B5-4C5B-9575-39E160D507D5}" destId="{76997FA7-9514-4968-99E7-D919020E63D3}" srcOrd="3" destOrd="0" presId="urn:microsoft.com/office/officeart/2005/8/layout/funnel1"/>
    <dgm:cxn modelId="{199196E9-8144-401D-8AB5-41E50F2B7B95}" type="presParOf" srcId="{BA4C2795-56B5-4C5B-9575-39E160D507D5}" destId="{9B7B4ABC-253B-4D8D-BF48-6EC46801B34D}" srcOrd="4" destOrd="0" presId="urn:microsoft.com/office/officeart/2005/8/layout/funnel1"/>
    <dgm:cxn modelId="{6A0E8CE0-1A5B-4BCD-9EED-E37DC5DAE450}" type="presParOf" srcId="{BA4C2795-56B5-4C5B-9575-39E160D507D5}" destId="{D9B70622-8403-4E21-8629-742095BEAA49}" srcOrd="5" destOrd="0" presId="urn:microsoft.com/office/officeart/2005/8/layout/funnel1"/>
    <dgm:cxn modelId="{F0D87FF8-64E0-400B-95EF-8FBFBBE699D8}" type="presParOf" srcId="{BA4C2795-56B5-4C5B-9575-39E160D507D5}" destId="{7E400BBB-F855-4908-8F98-2DA174F9E16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171E24-C0C7-419F-9D1C-0258AB6CE9C0}" type="doc">
      <dgm:prSet loTypeId="urn:microsoft.com/office/officeart/2005/8/layout/funnel1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30DEF4AF-0C27-4327-900B-336DA9AA0982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27%</a:t>
          </a:r>
          <a:endParaRPr lang="ru-RU" sz="1600" b="1" dirty="0"/>
        </a:p>
      </dgm:t>
    </dgm:pt>
    <dgm:pt modelId="{39194168-EFD0-474A-8620-E30565A8F5E6}" type="parTrans" cxnId="{95877158-23A7-4DAC-A7E7-66D522BA4101}">
      <dgm:prSet/>
      <dgm:spPr/>
      <dgm:t>
        <a:bodyPr/>
        <a:lstStyle/>
        <a:p>
          <a:endParaRPr lang="ru-RU"/>
        </a:p>
      </dgm:t>
    </dgm:pt>
    <dgm:pt modelId="{25E7B609-2F08-4E9B-931F-A190847E1E60}" type="sibTrans" cxnId="{95877158-23A7-4DAC-A7E7-66D522BA4101}">
      <dgm:prSet/>
      <dgm:spPr/>
      <dgm:t>
        <a:bodyPr/>
        <a:lstStyle/>
        <a:p>
          <a:endParaRPr lang="ru-RU"/>
        </a:p>
      </dgm:t>
    </dgm:pt>
    <dgm:pt modelId="{74E1E271-4F41-4611-9EB7-BCCBD5E641F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100%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3B89690-06E9-43DB-B5B3-5DDA576F2C2B}" type="parTrans" cxnId="{9598E3B8-7490-4689-A241-C5A42D4DF1DA}">
      <dgm:prSet/>
      <dgm:spPr/>
      <dgm:t>
        <a:bodyPr/>
        <a:lstStyle/>
        <a:p>
          <a:endParaRPr lang="ru-RU"/>
        </a:p>
      </dgm:t>
    </dgm:pt>
    <dgm:pt modelId="{DA156B5A-F839-42BF-B7A2-7F1354CE101A}" type="sibTrans" cxnId="{9598E3B8-7490-4689-A241-C5A42D4DF1DA}">
      <dgm:prSet/>
      <dgm:spPr/>
      <dgm:t>
        <a:bodyPr/>
        <a:lstStyle/>
        <a:p>
          <a:endParaRPr lang="ru-RU"/>
        </a:p>
      </dgm:t>
    </dgm:pt>
    <dgm:pt modelId="{482E788F-D882-4A54-94C4-2B5D3DE0A635}">
      <dgm:prSet phldrT="[Текст]" custT="1"/>
      <dgm:spPr/>
      <dgm:t>
        <a:bodyPr/>
        <a:lstStyle/>
        <a:p>
          <a:r>
            <a:rPr lang="ru-RU" sz="1600" b="1" dirty="0" smtClean="0"/>
            <a:t>50%</a:t>
          </a:r>
          <a:endParaRPr lang="ru-RU" sz="1600" b="1" dirty="0"/>
        </a:p>
      </dgm:t>
    </dgm:pt>
    <dgm:pt modelId="{8C53B8E0-5BF6-4129-A6A1-F5556FF845F1}" type="parTrans" cxnId="{B9E02642-F6FC-4951-9546-74F450CB1611}">
      <dgm:prSet/>
      <dgm:spPr/>
      <dgm:t>
        <a:bodyPr/>
        <a:lstStyle/>
        <a:p>
          <a:endParaRPr lang="ru-RU"/>
        </a:p>
      </dgm:t>
    </dgm:pt>
    <dgm:pt modelId="{D2A5B94F-D3B0-4743-A0B4-00CC356B7CB1}" type="sibTrans" cxnId="{B9E02642-F6FC-4951-9546-74F450CB1611}">
      <dgm:prSet/>
      <dgm:spPr/>
      <dgm:t>
        <a:bodyPr/>
        <a:lstStyle/>
        <a:p>
          <a:endParaRPr lang="ru-RU"/>
        </a:p>
      </dgm:t>
    </dgm:pt>
    <dgm:pt modelId="{599746D1-9371-411C-9B47-6E79D83A9EB9}">
      <dgm:prSet phldrT="[Текст]" custT="1"/>
      <dgm:spPr/>
      <dgm:t>
        <a:bodyPr/>
        <a:lstStyle/>
        <a:p>
          <a:endParaRPr lang="ru-RU" sz="1600" b="1" dirty="0" smtClean="0"/>
        </a:p>
        <a:p>
          <a:r>
            <a:rPr lang="ru-RU" sz="1600" b="1" dirty="0" smtClean="0"/>
            <a:t>Районный бюджет</a:t>
          </a:r>
          <a:endParaRPr lang="ru-RU" sz="1600" b="1" dirty="0"/>
        </a:p>
      </dgm:t>
    </dgm:pt>
    <dgm:pt modelId="{9D39F958-8A6A-4F26-A65B-14DAB1CD4981}" type="parTrans" cxnId="{F1E2B57F-490A-4286-B6E9-28DB275871DE}">
      <dgm:prSet/>
      <dgm:spPr/>
      <dgm:t>
        <a:bodyPr/>
        <a:lstStyle/>
        <a:p>
          <a:endParaRPr lang="ru-RU"/>
        </a:p>
      </dgm:t>
    </dgm:pt>
    <dgm:pt modelId="{11C3021F-CEE2-4C34-9497-5C3092587476}" type="sibTrans" cxnId="{F1E2B57F-490A-4286-B6E9-28DB275871DE}">
      <dgm:prSet/>
      <dgm:spPr/>
      <dgm:t>
        <a:bodyPr/>
        <a:lstStyle/>
        <a:p>
          <a:endParaRPr lang="ru-RU"/>
        </a:p>
      </dgm:t>
    </dgm:pt>
    <dgm:pt modelId="{F22FEFDD-EA43-44D3-B311-1F64B7BB3363}" type="pres">
      <dgm:prSet presAssocID="{13171E24-C0C7-419F-9D1C-0258AB6CE9C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0623CB-9E29-43FB-93E2-D67360243FDC}" type="pres">
      <dgm:prSet presAssocID="{13171E24-C0C7-419F-9D1C-0258AB6CE9C0}" presName="ellipse" presStyleLbl="trBgShp" presStyleIdx="0" presStyleCnt="1" custScaleX="110975"/>
      <dgm:spPr/>
      <dgm:t>
        <a:bodyPr/>
        <a:lstStyle/>
        <a:p>
          <a:endParaRPr lang="ru-RU"/>
        </a:p>
      </dgm:t>
    </dgm:pt>
    <dgm:pt modelId="{51B03D58-755C-4108-943F-9389628A67C2}" type="pres">
      <dgm:prSet presAssocID="{13171E24-C0C7-419F-9D1C-0258AB6CE9C0}" presName="arrow1" presStyleLbl="fgShp" presStyleIdx="0" presStyleCnt="1"/>
      <dgm:spPr/>
    </dgm:pt>
    <dgm:pt modelId="{492BCCA7-5444-4E2C-9FC7-06566366AD10}" type="pres">
      <dgm:prSet presAssocID="{13171E24-C0C7-419F-9D1C-0258AB6CE9C0}" presName="rectangle" presStyleLbl="revTx" presStyleIdx="0" presStyleCnt="1" custScaleX="148649" custScaleY="111838" custLinFactNeighborX="0" custLinFactNeighborY="-1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8A1D9-8DF1-4298-AF73-17940B470FCB}" type="pres">
      <dgm:prSet presAssocID="{74E1E271-4F41-4611-9EB7-BCCBD5E641F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F392D-EE14-4213-9E1D-3C00BC1D4688}" type="pres">
      <dgm:prSet presAssocID="{482E788F-D882-4A54-94C4-2B5D3DE0A635}" presName="item2" presStyleLbl="node1" presStyleIdx="1" presStyleCnt="3" custLinFactNeighborX="3064" custLinFactNeighborY="-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AE37F-C3E6-45AB-9A6F-DFFE43AC5AC1}" type="pres">
      <dgm:prSet presAssocID="{599746D1-9371-411C-9B47-6E79D83A9EB9}" presName="item3" presStyleLbl="node1" presStyleIdx="2" presStyleCnt="3" custScaleX="10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D08092-C3FB-4A40-BCE8-12A83F6DE9F9}" type="pres">
      <dgm:prSet presAssocID="{13171E24-C0C7-419F-9D1C-0258AB6CE9C0}" presName="funnel" presStyleLbl="trAlignAcc1" presStyleIdx="0" presStyleCnt="1" custScaleX="111111"/>
      <dgm:spPr/>
    </dgm:pt>
  </dgm:ptLst>
  <dgm:cxnLst>
    <dgm:cxn modelId="{9598E3B8-7490-4689-A241-C5A42D4DF1DA}" srcId="{13171E24-C0C7-419F-9D1C-0258AB6CE9C0}" destId="{74E1E271-4F41-4611-9EB7-BCCBD5E641FB}" srcOrd="1" destOrd="0" parTransId="{E3B89690-06E9-43DB-B5B3-5DDA576F2C2B}" sibTransId="{DA156B5A-F839-42BF-B7A2-7F1354CE101A}"/>
    <dgm:cxn modelId="{3483FCC6-1808-4AE3-B533-42EB3A267F02}" type="presOf" srcId="{74E1E271-4F41-4611-9EB7-BCCBD5E641FB}" destId="{453F392D-EE14-4213-9E1D-3C00BC1D4688}" srcOrd="0" destOrd="0" presId="urn:microsoft.com/office/officeart/2005/8/layout/funnel1"/>
    <dgm:cxn modelId="{F1E2B57F-490A-4286-B6E9-28DB275871DE}" srcId="{13171E24-C0C7-419F-9D1C-0258AB6CE9C0}" destId="{599746D1-9371-411C-9B47-6E79D83A9EB9}" srcOrd="3" destOrd="0" parTransId="{9D39F958-8A6A-4F26-A65B-14DAB1CD4981}" sibTransId="{11C3021F-CEE2-4C34-9497-5C3092587476}"/>
    <dgm:cxn modelId="{632B6BD7-50BB-4A68-87F3-9D7F6ED078E4}" type="presOf" srcId="{482E788F-D882-4A54-94C4-2B5D3DE0A635}" destId="{A148A1D9-8DF1-4298-AF73-17940B470FCB}" srcOrd="0" destOrd="0" presId="urn:microsoft.com/office/officeart/2005/8/layout/funnel1"/>
    <dgm:cxn modelId="{B9E02642-F6FC-4951-9546-74F450CB1611}" srcId="{13171E24-C0C7-419F-9D1C-0258AB6CE9C0}" destId="{482E788F-D882-4A54-94C4-2B5D3DE0A635}" srcOrd="2" destOrd="0" parTransId="{8C53B8E0-5BF6-4129-A6A1-F5556FF845F1}" sibTransId="{D2A5B94F-D3B0-4743-A0B4-00CC356B7CB1}"/>
    <dgm:cxn modelId="{6DB60F00-1298-4DCC-B45B-FFCE2E1C0981}" type="presOf" srcId="{13171E24-C0C7-419F-9D1C-0258AB6CE9C0}" destId="{F22FEFDD-EA43-44D3-B311-1F64B7BB3363}" srcOrd="0" destOrd="0" presId="urn:microsoft.com/office/officeart/2005/8/layout/funnel1"/>
    <dgm:cxn modelId="{95877158-23A7-4DAC-A7E7-66D522BA4101}" srcId="{13171E24-C0C7-419F-9D1C-0258AB6CE9C0}" destId="{30DEF4AF-0C27-4327-900B-336DA9AA0982}" srcOrd="0" destOrd="0" parTransId="{39194168-EFD0-474A-8620-E30565A8F5E6}" sibTransId="{25E7B609-2F08-4E9B-931F-A190847E1E60}"/>
    <dgm:cxn modelId="{FD234473-0894-40D9-9972-885E468C4994}" type="presOf" srcId="{30DEF4AF-0C27-4327-900B-336DA9AA0982}" destId="{DBDAE37F-C3E6-45AB-9A6F-DFFE43AC5AC1}" srcOrd="0" destOrd="0" presId="urn:microsoft.com/office/officeart/2005/8/layout/funnel1"/>
    <dgm:cxn modelId="{EE6523A7-C3EF-4775-9DCA-E474C8AADBA9}" type="presOf" srcId="{599746D1-9371-411C-9B47-6E79D83A9EB9}" destId="{492BCCA7-5444-4E2C-9FC7-06566366AD10}" srcOrd="0" destOrd="0" presId="urn:microsoft.com/office/officeart/2005/8/layout/funnel1"/>
    <dgm:cxn modelId="{C88A85B1-A2E1-4042-B81F-F9DFF885C0A9}" type="presParOf" srcId="{F22FEFDD-EA43-44D3-B311-1F64B7BB3363}" destId="{E40623CB-9E29-43FB-93E2-D67360243FDC}" srcOrd="0" destOrd="0" presId="urn:microsoft.com/office/officeart/2005/8/layout/funnel1"/>
    <dgm:cxn modelId="{5B93A5CB-36B0-4FA7-9983-C815A666401D}" type="presParOf" srcId="{F22FEFDD-EA43-44D3-B311-1F64B7BB3363}" destId="{51B03D58-755C-4108-943F-9389628A67C2}" srcOrd="1" destOrd="0" presId="urn:microsoft.com/office/officeart/2005/8/layout/funnel1"/>
    <dgm:cxn modelId="{701ADA5C-48BB-4AE9-97E3-BFD24AB8EF5B}" type="presParOf" srcId="{F22FEFDD-EA43-44D3-B311-1F64B7BB3363}" destId="{492BCCA7-5444-4E2C-9FC7-06566366AD10}" srcOrd="2" destOrd="0" presId="urn:microsoft.com/office/officeart/2005/8/layout/funnel1"/>
    <dgm:cxn modelId="{781CF970-5F0B-45CF-A29E-545413899548}" type="presParOf" srcId="{F22FEFDD-EA43-44D3-B311-1F64B7BB3363}" destId="{A148A1D9-8DF1-4298-AF73-17940B470FCB}" srcOrd="3" destOrd="0" presId="urn:microsoft.com/office/officeart/2005/8/layout/funnel1"/>
    <dgm:cxn modelId="{165DA8AD-B68C-4ABB-9D80-D4F76D8AD9C9}" type="presParOf" srcId="{F22FEFDD-EA43-44D3-B311-1F64B7BB3363}" destId="{453F392D-EE14-4213-9E1D-3C00BC1D4688}" srcOrd="4" destOrd="0" presId="urn:microsoft.com/office/officeart/2005/8/layout/funnel1"/>
    <dgm:cxn modelId="{27758375-463B-400A-BCA5-C6494F97CAD2}" type="presParOf" srcId="{F22FEFDD-EA43-44D3-B311-1F64B7BB3363}" destId="{DBDAE37F-C3E6-45AB-9A6F-DFFE43AC5AC1}" srcOrd="5" destOrd="0" presId="urn:microsoft.com/office/officeart/2005/8/layout/funnel1"/>
    <dgm:cxn modelId="{613CDED9-9C07-4FAC-8214-7FE590C901D2}" type="presParOf" srcId="{F22FEFDD-EA43-44D3-B311-1F64B7BB3363}" destId="{79D08092-C3FB-4A40-BCE8-12A83F6DE9F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77B32D-2A48-465F-8F1E-A022CF18C776}" type="doc">
      <dgm:prSet loTypeId="urn:microsoft.com/office/officeart/2005/8/layout/funnel1" loCatId="process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BF106C51-DBBE-48D5-AEFD-E36E77EE690A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10%</a:t>
          </a:r>
          <a:endParaRPr lang="ru-RU" sz="1600" b="1" dirty="0"/>
        </a:p>
      </dgm:t>
    </dgm:pt>
    <dgm:pt modelId="{E8CB9D06-EF84-4A30-B723-4241E6E749BB}" type="parTrans" cxnId="{0AEFA13B-4F07-4004-90F1-05A7CCCC35FA}">
      <dgm:prSet/>
      <dgm:spPr/>
      <dgm:t>
        <a:bodyPr/>
        <a:lstStyle/>
        <a:p>
          <a:endParaRPr lang="ru-RU"/>
        </a:p>
      </dgm:t>
    </dgm:pt>
    <dgm:pt modelId="{E9948356-3C70-44F6-BF5F-FE8935A3C1C2}" type="sibTrans" cxnId="{0AEFA13B-4F07-4004-90F1-05A7CCCC35FA}">
      <dgm:prSet/>
      <dgm:spPr/>
      <dgm:t>
        <a:bodyPr/>
        <a:lstStyle/>
        <a:p>
          <a:endParaRPr lang="ru-RU"/>
        </a:p>
      </dgm:t>
    </dgm:pt>
    <dgm:pt modelId="{EF1A4AE6-0D14-47ED-9662-9ED9E8B07B80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dirty="0" smtClean="0"/>
            <a:t>50%</a:t>
          </a:r>
          <a:endParaRPr lang="ru-RU" sz="1600" dirty="0"/>
        </a:p>
      </dgm:t>
    </dgm:pt>
    <dgm:pt modelId="{90D5C2D1-A5E6-4253-B944-3D428080E11E}" type="parTrans" cxnId="{E128DFF8-0BFD-4BB9-A990-EB82AA76F7B6}">
      <dgm:prSet/>
      <dgm:spPr/>
      <dgm:t>
        <a:bodyPr/>
        <a:lstStyle/>
        <a:p>
          <a:endParaRPr lang="ru-RU"/>
        </a:p>
      </dgm:t>
    </dgm:pt>
    <dgm:pt modelId="{45DC1610-5B46-461D-8741-F4CF79B789D1}" type="sibTrans" cxnId="{E128DFF8-0BFD-4BB9-A990-EB82AA76F7B6}">
      <dgm:prSet/>
      <dgm:spPr/>
      <dgm:t>
        <a:bodyPr/>
        <a:lstStyle/>
        <a:p>
          <a:endParaRPr lang="ru-RU"/>
        </a:p>
      </dgm:t>
    </dgm:pt>
    <dgm:pt modelId="{A6F1D4A0-6B4D-40F4-AE64-B05BD539D3ED}">
      <dgm:prSet phldrT="[Текст]" custT="1"/>
      <dgm:spPr/>
      <dgm:t>
        <a:bodyPr/>
        <a:lstStyle/>
        <a:p>
          <a:r>
            <a:rPr lang="ru-RU" sz="1400" b="1" dirty="0" smtClean="0"/>
            <a:t>Бюджеты поселений</a:t>
          </a:r>
        </a:p>
      </dgm:t>
    </dgm:pt>
    <dgm:pt modelId="{AFD98047-0539-42CF-872A-94E4471B8896}" type="parTrans" cxnId="{FDD4AEB9-5B0D-44C7-93ED-8BA260FC2335}">
      <dgm:prSet/>
      <dgm:spPr/>
      <dgm:t>
        <a:bodyPr/>
        <a:lstStyle/>
        <a:p>
          <a:endParaRPr lang="ru-RU"/>
        </a:p>
      </dgm:t>
    </dgm:pt>
    <dgm:pt modelId="{8C1CC5AF-AD9C-4C6B-9B7E-51C1464E5875}" type="sibTrans" cxnId="{FDD4AEB9-5B0D-44C7-93ED-8BA260FC2335}">
      <dgm:prSet/>
      <dgm:spPr/>
      <dgm:t>
        <a:bodyPr/>
        <a:lstStyle/>
        <a:p>
          <a:endParaRPr lang="ru-RU"/>
        </a:p>
      </dgm:t>
    </dgm:pt>
    <dgm:pt modelId="{BBA6A173-6BAA-4ED7-ACD7-6E972136BE48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</a:rPr>
            <a:t>100%</a:t>
          </a:r>
          <a:endParaRPr lang="ru-RU" sz="1600" b="1" dirty="0"/>
        </a:p>
      </dgm:t>
    </dgm:pt>
    <dgm:pt modelId="{9AD0FE92-6C27-4A9A-993B-52A83B649110}" type="parTrans" cxnId="{C4EE1CD0-02FE-45C2-AB49-20AFDE97937D}">
      <dgm:prSet/>
      <dgm:spPr/>
      <dgm:t>
        <a:bodyPr/>
        <a:lstStyle/>
        <a:p>
          <a:endParaRPr lang="ru-RU"/>
        </a:p>
      </dgm:t>
    </dgm:pt>
    <dgm:pt modelId="{523DF871-DA8D-4182-84E4-18E23B06BF98}" type="sibTrans" cxnId="{C4EE1CD0-02FE-45C2-AB49-20AFDE97937D}">
      <dgm:prSet/>
      <dgm:spPr/>
      <dgm:t>
        <a:bodyPr/>
        <a:lstStyle/>
        <a:p>
          <a:endParaRPr lang="ru-RU"/>
        </a:p>
      </dgm:t>
    </dgm:pt>
    <dgm:pt modelId="{92903501-4420-4668-BC7C-B45C7C6CB637}" type="pres">
      <dgm:prSet presAssocID="{DA77B32D-2A48-465F-8F1E-A022CF18C77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BEED4E-A915-4AF2-875E-30E073052135}" type="pres">
      <dgm:prSet presAssocID="{DA77B32D-2A48-465F-8F1E-A022CF18C776}" presName="ellipse" presStyleLbl="trBgShp" presStyleIdx="0" presStyleCnt="1" custScaleX="120275"/>
      <dgm:spPr/>
    </dgm:pt>
    <dgm:pt modelId="{0CE5B533-63D3-4AC2-AB34-EC1EDF68C22D}" type="pres">
      <dgm:prSet presAssocID="{DA77B32D-2A48-465F-8F1E-A022CF18C776}" presName="arrow1" presStyleLbl="fgShp" presStyleIdx="0" presStyleCnt="1" custScaleX="133334" custScaleY="80733" custLinFactNeighborX="1" custLinFactNeighborY="46011"/>
      <dgm:spPr/>
    </dgm:pt>
    <dgm:pt modelId="{B59294C8-BE81-4A94-B0C9-CAE6010A5A83}" type="pres">
      <dgm:prSet presAssocID="{DA77B32D-2A48-465F-8F1E-A022CF18C776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33A74-D5BC-49AD-93AC-EB62E348F1B5}" type="pres">
      <dgm:prSet presAssocID="{BBA6A173-6BAA-4ED7-ACD7-6E972136BE4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A3920-5A5F-4222-9FAD-BB63928A89C9}" type="pres">
      <dgm:prSet presAssocID="{EF1A4AE6-0D14-47ED-9662-9ED9E8B07B80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023B4-5DAD-4EB4-98B3-C3D24995EC8F}" type="pres">
      <dgm:prSet presAssocID="{A6F1D4A0-6B4D-40F4-AE64-B05BD539D3E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E6B10-C48B-49AE-B6BA-AD4310DDD81D}" type="pres">
      <dgm:prSet presAssocID="{DA77B32D-2A48-465F-8F1E-A022CF18C776}" presName="funnel" presStyleLbl="trAlignAcc1" presStyleIdx="0" presStyleCnt="1" custScaleX="111114" custScaleY="107572" custLinFactNeighborX="-6941" custLinFactNeighborY="2674"/>
      <dgm:spPr/>
    </dgm:pt>
  </dgm:ptLst>
  <dgm:cxnLst>
    <dgm:cxn modelId="{C4EE1CD0-02FE-45C2-AB49-20AFDE97937D}" srcId="{DA77B32D-2A48-465F-8F1E-A022CF18C776}" destId="{BBA6A173-6BAA-4ED7-ACD7-6E972136BE48}" srcOrd="1" destOrd="0" parTransId="{9AD0FE92-6C27-4A9A-993B-52A83B649110}" sibTransId="{523DF871-DA8D-4182-84E4-18E23B06BF98}"/>
    <dgm:cxn modelId="{0AEFA13B-4F07-4004-90F1-05A7CCCC35FA}" srcId="{DA77B32D-2A48-465F-8F1E-A022CF18C776}" destId="{BF106C51-DBBE-48D5-AEFD-E36E77EE690A}" srcOrd="0" destOrd="0" parTransId="{E8CB9D06-EF84-4A30-B723-4241E6E749BB}" sibTransId="{E9948356-3C70-44F6-BF5F-FE8935A3C1C2}"/>
    <dgm:cxn modelId="{E128DFF8-0BFD-4BB9-A990-EB82AA76F7B6}" srcId="{DA77B32D-2A48-465F-8F1E-A022CF18C776}" destId="{EF1A4AE6-0D14-47ED-9662-9ED9E8B07B80}" srcOrd="2" destOrd="0" parTransId="{90D5C2D1-A5E6-4253-B944-3D428080E11E}" sibTransId="{45DC1610-5B46-461D-8741-F4CF79B789D1}"/>
    <dgm:cxn modelId="{2795DF03-76F2-4871-8D57-3DA89E275E6A}" type="presOf" srcId="{EF1A4AE6-0D14-47ED-9662-9ED9E8B07B80}" destId="{13233A74-D5BC-49AD-93AC-EB62E348F1B5}" srcOrd="0" destOrd="0" presId="urn:microsoft.com/office/officeart/2005/8/layout/funnel1"/>
    <dgm:cxn modelId="{9BA130EA-FB25-4367-A935-4660D21E518D}" type="presOf" srcId="{BBA6A173-6BAA-4ED7-ACD7-6E972136BE48}" destId="{933A3920-5A5F-4222-9FAD-BB63928A89C9}" srcOrd="0" destOrd="0" presId="urn:microsoft.com/office/officeart/2005/8/layout/funnel1"/>
    <dgm:cxn modelId="{276C447A-F94E-4F6E-BE5B-3E7779CC2751}" type="presOf" srcId="{DA77B32D-2A48-465F-8F1E-A022CF18C776}" destId="{92903501-4420-4668-BC7C-B45C7C6CB637}" srcOrd="0" destOrd="0" presId="urn:microsoft.com/office/officeart/2005/8/layout/funnel1"/>
    <dgm:cxn modelId="{FC0F6CB1-7F2C-4C41-85A1-6292D43AF8C3}" type="presOf" srcId="{A6F1D4A0-6B4D-40F4-AE64-B05BD539D3ED}" destId="{B59294C8-BE81-4A94-B0C9-CAE6010A5A83}" srcOrd="0" destOrd="0" presId="urn:microsoft.com/office/officeart/2005/8/layout/funnel1"/>
    <dgm:cxn modelId="{FDD4AEB9-5B0D-44C7-93ED-8BA260FC2335}" srcId="{DA77B32D-2A48-465F-8F1E-A022CF18C776}" destId="{A6F1D4A0-6B4D-40F4-AE64-B05BD539D3ED}" srcOrd="3" destOrd="0" parTransId="{AFD98047-0539-42CF-872A-94E4471B8896}" sibTransId="{8C1CC5AF-AD9C-4C6B-9B7E-51C1464E5875}"/>
    <dgm:cxn modelId="{F2463AB3-B193-4D5E-851F-DDC58CB675D8}" type="presOf" srcId="{BF106C51-DBBE-48D5-AEFD-E36E77EE690A}" destId="{287023B4-5DAD-4EB4-98B3-C3D24995EC8F}" srcOrd="0" destOrd="0" presId="urn:microsoft.com/office/officeart/2005/8/layout/funnel1"/>
    <dgm:cxn modelId="{6821E513-002A-4A4A-A18C-2AAF9BA7F32F}" type="presParOf" srcId="{92903501-4420-4668-BC7C-B45C7C6CB637}" destId="{A3BEED4E-A915-4AF2-875E-30E073052135}" srcOrd="0" destOrd="0" presId="urn:microsoft.com/office/officeart/2005/8/layout/funnel1"/>
    <dgm:cxn modelId="{6EF0E612-EEC4-4818-BC0B-13BB3F2581AC}" type="presParOf" srcId="{92903501-4420-4668-BC7C-B45C7C6CB637}" destId="{0CE5B533-63D3-4AC2-AB34-EC1EDF68C22D}" srcOrd="1" destOrd="0" presId="urn:microsoft.com/office/officeart/2005/8/layout/funnel1"/>
    <dgm:cxn modelId="{B1594CC0-C6C8-4D18-8C27-A1416E1EBE75}" type="presParOf" srcId="{92903501-4420-4668-BC7C-B45C7C6CB637}" destId="{B59294C8-BE81-4A94-B0C9-CAE6010A5A83}" srcOrd="2" destOrd="0" presId="urn:microsoft.com/office/officeart/2005/8/layout/funnel1"/>
    <dgm:cxn modelId="{D6E9A28E-9BCC-4789-A4FB-29CB5EA29049}" type="presParOf" srcId="{92903501-4420-4668-BC7C-B45C7C6CB637}" destId="{13233A74-D5BC-49AD-93AC-EB62E348F1B5}" srcOrd="3" destOrd="0" presId="urn:microsoft.com/office/officeart/2005/8/layout/funnel1"/>
    <dgm:cxn modelId="{D2506E22-ACB0-42FF-A668-FB0E8C1D29B8}" type="presParOf" srcId="{92903501-4420-4668-BC7C-B45C7C6CB637}" destId="{933A3920-5A5F-4222-9FAD-BB63928A89C9}" srcOrd="4" destOrd="0" presId="urn:microsoft.com/office/officeart/2005/8/layout/funnel1"/>
    <dgm:cxn modelId="{006EE008-8DF7-4BB4-B6B6-755BD67D902F}" type="presParOf" srcId="{92903501-4420-4668-BC7C-B45C7C6CB637}" destId="{287023B4-5DAD-4EB4-98B3-C3D24995EC8F}" srcOrd="5" destOrd="0" presId="urn:microsoft.com/office/officeart/2005/8/layout/funnel1"/>
    <dgm:cxn modelId="{72CEE58A-2A43-44F0-B277-327E66A8AA79}" type="presParOf" srcId="{92903501-4420-4668-BC7C-B45C7C6CB637}" destId="{514E6B10-C48B-49AE-B6BA-AD4310DDD81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2CA38-AACE-435F-AB35-DAAAC777060D}">
      <dsp:nvSpPr>
        <dsp:cNvPr id="0" name=""/>
        <dsp:cNvSpPr/>
      </dsp:nvSpPr>
      <dsp:spPr>
        <a:xfrm>
          <a:off x="73779" y="0"/>
          <a:ext cx="1990977" cy="51206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442352-CE9B-47ED-9CEB-3003220105DB}">
      <dsp:nvSpPr>
        <dsp:cNvPr id="0" name=""/>
        <dsp:cNvSpPr/>
      </dsp:nvSpPr>
      <dsp:spPr>
        <a:xfrm>
          <a:off x="928681" y="939413"/>
          <a:ext cx="285748" cy="18287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64FD9-7520-47F7-89AA-B0DA2AEDF508}">
      <dsp:nvSpPr>
        <dsp:cNvPr id="0" name=""/>
        <dsp:cNvSpPr/>
      </dsp:nvSpPr>
      <dsp:spPr>
        <a:xfrm>
          <a:off x="142876" y="1078008"/>
          <a:ext cx="2000231" cy="170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Федеральный бюджет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(в основном формируется за счет косвенных налогов, НДПИ и таможенных пошлин)</a:t>
          </a:r>
          <a:endParaRPr lang="ru-RU" sz="1300" kern="1200" dirty="0"/>
        </a:p>
      </dsp:txBody>
      <dsp:txXfrm>
        <a:off x="142876" y="1078008"/>
        <a:ext cx="2000231" cy="1705912"/>
      </dsp:txXfrm>
    </dsp:sp>
    <dsp:sp modelId="{ADA61A8E-33D5-400D-9538-3BC71A8045FD}">
      <dsp:nvSpPr>
        <dsp:cNvPr id="0" name=""/>
        <dsp:cNvSpPr/>
      </dsp:nvSpPr>
      <dsp:spPr>
        <a:xfrm>
          <a:off x="868101" y="196588"/>
          <a:ext cx="514346" cy="5143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0%</a:t>
          </a:r>
          <a:endParaRPr lang="ru-RU" sz="1900" b="1" kern="1200" dirty="0"/>
        </a:p>
      </dsp:txBody>
      <dsp:txXfrm>
        <a:off x="943425" y="271912"/>
        <a:ext cx="363698" cy="363698"/>
      </dsp:txXfrm>
    </dsp:sp>
    <dsp:sp modelId="{2D68751B-DA69-46BD-89C5-62098B730F43}">
      <dsp:nvSpPr>
        <dsp:cNvPr id="0" name=""/>
        <dsp:cNvSpPr/>
      </dsp:nvSpPr>
      <dsp:spPr>
        <a:xfrm>
          <a:off x="500058" y="0"/>
          <a:ext cx="514346" cy="514346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0%</a:t>
          </a:r>
          <a:endParaRPr lang="ru-RU" sz="1900" b="1" kern="1200" dirty="0"/>
        </a:p>
      </dsp:txBody>
      <dsp:txXfrm>
        <a:off x="575382" y="75324"/>
        <a:ext cx="363698" cy="363698"/>
      </dsp:txXfrm>
    </dsp:sp>
    <dsp:sp modelId="{157DA83F-8100-457E-84E7-8484C1D3E768}">
      <dsp:nvSpPr>
        <dsp:cNvPr id="0" name=""/>
        <dsp:cNvSpPr/>
      </dsp:nvSpPr>
      <dsp:spPr>
        <a:xfrm>
          <a:off x="1025834" y="0"/>
          <a:ext cx="514346" cy="514346"/>
        </a:xfrm>
        <a:prstGeom prst="ellipse">
          <a:avLst/>
        </a:prstGeom>
        <a:solidFill>
          <a:srgbClr val="10AC5A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0%</a:t>
          </a:r>
          <a:endParaRPr lang="ru-RU" sz="1900" b="1" kern="1200" dirty="0"/>
        </a:p>
      </dsp:txBody>
      <dsp:txXfrm>
        <a:off x="1101158" y="75324"/>
        <a:ext cx="363698" cy="363698"/>
      </dsp:txXfrm>
    </dsp:sp>
    <dsp:sp modelId="{77933B5D-ECB1-4842-A4CA-D68B53D2A8F0}">
      <dsp:nvSpPr>
        <dsp:cNvPr id="0" name=""/>
        <dsp:cNvSpPr/>
      </dsp:nvSpPr>
      <dsp:spPr>
        <a:xfrm>
          <a:off x="1" y="0"/>
          <a:ext cx="2190066" cy="114871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D08C3-AFAD-43D8-AAEC-A40BC64257C7}">
      <dsp:nvSpPr>
        <dsp:cNvPr id="0" name=""/>
        <dsp:cNvSpPr/>
      </dsp:nvSpPr>
      <dsp:spPr>
        <a:xfrm>
          <a:off x="203247" y="902964"/>
          <a:ext cx="1874949" cy="51206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6728C-3ADB-404F-B322-37A9B960599D}">
      <dsp:nvSpPr>
        <dsp:cNvPr id="0" name=""/>
        <dsp:cNvSpPr/>
      </dsp:nvSpPr>
      <dsp:spPr>
        <a:xfrm>
          <a:off x="969825" y="2089441"/>
          <a:ext cx="285752" cy="18288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F698F-8B64-4BFF-815E-271E5BB9D52A}">
      <dsp:nvSpPr>
        <dsp:cNvPr id="0" name=""/>
        <dsp:cNvSpPr/>
      </dsp:nvSpPr>
      <dsp:spPr>
        <a:xfrm>
          <a:off x="428632" y="2228856"/>
          <a:ext cx="1371609" cy="1085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Бюджет субъекта Российской Федерации</a:t>
          </a:r>
          <a:endParaRPr lang="ru-RU" sz="1600" b="1" kern="1200" dirty="0"/>
        </a:p>
      </dsp:txBody>
      <dsp:txXfrm>
        <a:off x="428632" y="2228856"/>
        <a:ext cx="1371609" cy="1085855"/>
      </dsp:txXfrm>
    </dsp:sp>
    <dsp:sp modelId="{76997FA7-9514-4968-99E7-D919020E63D3}">
      <dsp:nvSpPr>
        <dsp:cNvPr id="0" name=""/>
        <dsp:cNvSpPr/>
      </dsp:nvSpPr>
      <dsp:spPr>
        <a:xfrm>
          <a:off x="939552" y="1454580"/>
          <a:ext cx="514353" cy="514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0%</a:t>
          </a:r>
          <a:endParaRPr lang="ru-RU" sz="1600" b="1" kern="1200" dirty="0"/>
        </a:p>
      </dsp:txBody>
      <dsp:txXfrm>
        <a:off x="1014877" y="1529905"/>
        <a:ext cx="363703" cy="363703"/>
      </dsp:txXfrm>
    </dsp:sp>
    <dsp:sp modelId="{9B7B4ABC-253B-4D8D-BF48-6EC46801B34D}">
      <dsp:nvSpPr>
        <dsp:cNvPr id="0" name=""/>
        <dsp:cNvSpPr/>
      </dsp:nvSpPr>
      <dsp:spPr>
        <a:xfrm>
          <a:off x="571504" y="1068701"/>
          <a:ext cx="514353" cy="514353"/>
        </a:xfrm>
        <a:prstGeom prst="ellipse">
          <a:avLst/>
        </a:prstGeom>
        <a:solidFill>
          <a:srgbClr val="10AC5A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90%</a:t>
          </a:r>
          <a:endParaRPr lang="ru-RU" sz="1600" b="1" kern="1200" dirty="0"/>
        </a:p>
      </dsp:txBody>
      <dsp:txXfrm>
        <a:off x="646829" y="1144026"/>
        <a:ext cx="363703" cy="363703"/>
      </dsp:txXfrm>
    </dsp:sp>
    <dsp:sp modelId="{D9B70622-8403-4E21-8629-742095BEAA49}">
      <dsp:nvSpPr>
        <dsp:cNvPr id="0" name=""/>
        <dsp:cNvSpPr/>
      </dsp:nvSpPr>
      <dsp:spPr>
        <a:xfrm>
          <a:off x="1097287" y="944341"/>
          <a:ext cx="514353" cy="514353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63%</a:t>
          </a:r>
          <a:endParaRPr lang="ru-RU" sz="1600" b="1" kern="1200" dirty="0"/>
        </a:p>
      </dsp:txBody>
      <dsp:txXfrm>
        <a:off x="1172612" y="1019666"/>
        <a:ext cx="363703" cy="363703"/>
      </dsp:txXfrm>
    </dsp:sp>
    <dsp:sp modelId="{7E400BBB-F855-4908-8F98-2DA174F9E16F}">
      <dsp:nvSpPr>
        <dsp:cNvPr id="0" name=""/>
        <dsp:cNvSpPr/>
      </dsp:nvSpPr>
      <dsp:spPr>
        <a:xfrm>
          <a:off x="127001" y="840099"/>
          <a:ext cx="2032012" cy="128016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623CB-9E29-43FB-93E2-D67360243FDC}">
      <dsp:nvSpPr>
        <dsp:cNvPr id="0" name=""/>
        <dsp:cNvSpPr/>
      </dsp:nvSpPr>
      <dsp:spPr>
        <a:xfrm>
          <a:off x="352810" y="820248"/>
          <a:ext cx="1789709" cy="56007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B03D58-755C-4108-943F-9389628A67C2}">
      <dsp:nvSpPr>
        <dsp:cNvPr id="0" name=""/>
        <dsp:cNvSpPr/>
      </dsp:nvSpPr>
      <dsp:spPr>
        <a:xfrm>
          <a:off x="1093895" y="2191680"/>
          <a:ext cx="312541" cy="20002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BCCA7-5444-4E2C-9FC7-06566366AD10}">
      <dsp:nvSpPr>
        <dsp:cNvPr id="0" name=""/>
        <dsp:cNvSpPr/>
      </dsp:nvSpPr>
      <dsp:spPr>
        <a:xfrm>
          <a:off x="135150" y="2324623"/>
          <a:ext cx="2230031" cy="4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Районный бюджет</a:t>
          </a:r>
          <a:endParaRPr lang="ru-RU" sz="1600" b="1" kern="1200" dirty="0"/>
        </a:p>
      </dsp:txBody>
      <dsp:txXfrm>
        <a:off x="135150" y="2324623"/>
        <a:ext cx="2230031" cy="419448"/>
      </dsp:txXfrm>
    </dsp:sp>
    <dsp:sp modelId="{A148A1D9-8DF1-4298-AF73-17940B470FCB}">
      <dsp:nvSpPr>
        <dsp:cNvPr id="0" name=""/>
        <dsp:cNvSpPr/>
      </dsp:nvSpPr>
      <dsp:spPr>
        <a:xfrm>
          <a:off x="1027636" y="1423578"/>
          <a:ext cx="562574" cy="5625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50%</a:t>
          </a:r>
          <a:endParaRPr lang="ru-RU" sz="1600" b="1" kern="1200" dirty="0"/>
        </a:p>
      </dsp:txBody>
      <dsp:txXfrm>
        <a:off x="1110023" y="1505965"/>
        <a:ext cx="397800" cy="397800"/>
      </dsp:txXfrm>
    </dsp:sp>
    <dsp:sp modelId="{453F392D-EE14-4213-9E1D-3C00BC1D4688}">
      <dsp:nvSpPr>
        <dsp:cNvPr id="0" name=""/>
        <dsp:cNvSpPr/>
      </dsp:nvSpPr>
      <dsp:spPr>
        <a:xfrm>
          <a:off x="642320" y="1000132"/>
          <a:ext cx="562574" cy="562574"/>
        </a:xfrm>
        <a:prstGeom prst="ellipse">
          <a:avLst/>
        </a:prstGeom>
        <a:solidFill>
          <a:srgbClr val="FFFF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100%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724707" y="1082519"/>
        <a:ext cx="397800" cy="397800"/>
      </dsp:txXfrm>
    </dsp:sp>
    <dsp:sp modelId="{DBDAE37F-C3E6-45AB-9A6F-DFFE43AC5AC1}">
      <dsp:nvSpPr>
        <dsp:cNvPr id="0" name=""/>
        <dsp:cNvSpPr/>
      </dsp:nvSpPr>
      <dsp:spPr>
        <a:xfrm>
          <a:off x="1180713" y="865504"/>
          <a:ext cx="601465" cy="562574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27%</a:t>
          </a:r>
          <a:endParaRPr lang="ru-RU" sz="1600" b="1" kern="1200" dirty="0"/>
        </a:p>
      </dsp:txBody>
      <dsp:txXfrm>
        <a:off x="1268796" y="947891"/>
        <a:ext cx="425299" cy="397800"/>
      </dsp:txXfrm>
    </dsp:sp>
    <dsp:sp modelId="{79D08092-C3FB-4A40-BCE8-12A83F6DE9F9}">
      <dsp:nvSpPr>
        <dsp:cNvPr id="0" name=""/>
        <dsp:cNvSpPr/>
      </dsp:nvSpPr>
      <dsp:spPr>
        <a:xfrm>
          <a:off x="277815" y="751489"/>
          <a:ext cx="1944700" cy="140018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EED4E-A915-4AF2-875E-30E073052135}">
      <dsp:nvSpPr>
        <dsp:cNvPr id="0" name=""/>
        <dsp:cNvSpPr/>
      </dsp:nvSpPr>
      <dsp:spPr>
        <a:xfrm>
          <a:off x="254006" y="577164"/>
          <a:ext cx="1773431" cy="51206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5B533-63D3-4AC2-AB34-EC1EDF68C22D}">
      <dsp:nvSpPr>
        <dsp:cNvPr id="0" name=""/>
        <dsp:cNvSpPr/>
      </dsp:nvSpPr>
      <dsp:spPr>
        <a:xfrm>
          <a:off x="952508" y="1932807"/>
          <a:ext cx="381004" cy="147645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294C8-BE81-4A94-B0C9-CAE6010A5A83}">
      <dsp:nvSpPr>
        <dsp:cNvPr id="0" name=""/>
        <dsp:cNvSpPr/>
      </dsp:nvSpPr>
      <dsp:spPr>
        <a:xfrm>
          <a:off x="457203" y="1977349"/>
          <a:ext cx="1371609" cy="342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Бюджеты поселений</a:t>
          </a:r>
        </a:p>
      </dsp:txBody>
      <dsp:txXfrm>
        <a:off x="457203" y="1977349"/>
        <a:ext cx="1371609" cy="342902"/>
      </dsp:txXfrm>
    </dsp:sp>
    <dsp:sp modelId="{13233A74-D5BC-49AD-93AC-EB62E348F1B5}">
      <dsp:nvSpPr>
        <dsp:cNvPr id="0" name=""/>
        <dsp:cNvSpPr/>
      </dsp:nvSpPr>
      <dsp:spPr>
        <a:xfrm>
          <a:off x="939552" y="1128779"/>
          <a:ext cx="514353" cy="514353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50%</a:t>
          </a:r>
          <a:endParaRPr lang="ru-RU" sz="1600" kern="1200" dirty="0"/>
        </a:p>
      </dsp:txBody>
      <dsp:txXfrm>
        <a:off x="1014877" y="1204104"/>
        <a:ext cx="363703" cy="363703"/>
      </dsp:txXfrm>
    </dsp:sp>
    <dsp:sp modelId="{933A3920-5A5F-4222-9FAD-BB63928A89C9}">
      <dsp:nvSpPr>
        <dsp:cNvPr id="0" name=""/>
        <dsp:cNvSpPr/>
      </dsp:nvSpPr>
      <dsp:spPr>
        <a:xfrm>
          <a:off x="571503" y="742900"/>
          <a:ext cx="514353" cy="514353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100%</a:t>
          </a:r>
          <a:endParaRPr lang="ru-RU" sz="1600" b="1" kern="1200" dirty="0"/>
        </a:p>
      </dsp:txBody>
      <dsp:txXfrm>
        <a:off x="646828" y="818225"/>
        <a:ext cx="363703" cy="363703"/>
      </dsp:txXfrm>
    </dsp:sp>
    <dsp:sp modelId="{287023B4-5DAD-4EB4-98B3-C3D24995EC8F}">
      <dsp:nvSpPr>
        <dsp:cNvPr id="0" name=""/>
        <dsp:cNvSpPr/>
      </dsp:nvSpPr>
      <dsp:spPr>
        <a:xfrm>
          <a:off x="1097287" y="618541"/>
          <a:ext cx="514353" cy="514353"/>
        </a:xfrm>
        <a:prstGeom prst="ellipse">
          <a:avLst/>
        </a:prstGeom>
        <a:solidFill>
          <a:srgbClr val="FF00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10%</a:t>
          </a:r>
          <a:endParaRPr lang="ru-RU" sz="1600" b="1" kern="1200" dirty="0"/>
        </a:p>
      </dsp:txBody>
      <dsp:txXfrm>
        <a:off x="1172612" y="693866"/>
        <a:ext cx="363703" cy="363703"/>
      </dsp:txXfrm>
    </dsp:sp>
    <dsp:sp modelId="{514E6B10-C48B-49AE-B6BA-AD4310DDD81D}">
      <dsp:nvSpPr>
        <dsp:cNvPr id="0" name=""/>
        <dsp:cNvSpPr/>
      </dsp:nvSpPr>
      <dsp:spPr>
        <a:xfrm>
          <a:off x="142908" y="500063"/>
          <a:ext cx="1778058" cy="137710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B8FE0-BDB7-4DE6-B6D7-72C22DD91932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7E4B7-EB1E-4D4D-ABAC-8976CD4F3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8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раз слайда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4338" name="Заметки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en-US" smtClean="0"/>
          </a:p>
        </p:txBody>
      </p:sp>
      <p:sp>
        <p:nvSpPr>
          <p:cNvPr id="14339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2660B0-5477-49CE-ABB3-3D0E3DA36648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62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7410" name="Заметки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en-US" smtClean="0"/>
          </a:p>
        </p:txBody>
      </p:sp>
      <p:sp>
        <p:nvSpPr>
          <p:cNvPr id="17411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1D2C4B-21B6-4BA3-B736-76004FED65C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7290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20482" name="Заметки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en-US" smtClean="0"/>
          </a:p>
        </p:txBody>
      </p:sp>
      <p:sp>
        <p:nvSpPr>
          <p:cNvPr id="20483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737F79-A271-4511-80F9-E56820AA4351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211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_____Microsoft_Excel_97-20031.xls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usinessnewsdaily.com/images/i/000/005/616/original/lo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58975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Бюджет </a:t>
            </a:r>
          </a:p>
          <a:p>
            <a:pPr algn="ctr">
              <a:buNone/>
            </a:pPr>
            <a:r>
              <a:rPr lang="ru-RU" sz="4000" b="1" dirty="0" err="1" smtClean="0">
                <a:solidFill>
                  <a:srgbClr val="002060"/>
                </a:solidFill>
              </a:rPr>
              <a:t>Новского</a:t>
            </a:r>
            <a:r>
              <a:rPr lang="ru-RU" sz="4000" b="1" dirty="0" smtClean="0">
                <a:solidFill>
                  <a:srgbClr val="002060"/>
                </a:solidFill>
              </a:rPr>
              <a:t> сельского поселения </a:t>
            </a:r>
          </a:p>
          <a:p>
            <a:pPr algn="ctr">
              <a:buNone/>
            </a:pPr>
            <a:r>
              <a:rPr lang="ru-RU" altLang="en-US" sz="2400" dirty="0" smtClean="0">
                <a:solidFill>
                  <a:srgbClr val="002060"/>
                </a:solidFill>
                <a:latin typeface="Times New Roman" pitchFamily="18" charset="0"/>
              </a:rPr>
              <a:t>на 2018 год и плановый период 2019 и 2020 годов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для граждан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4">
                <a:lumMod val="40000"/>
                <a:lumOff val="60000"/>
              </a:schemeClr>
            </a:gs>
            <a:gs pos="50000">
              <a:srgbClr val="00FF99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C0405-9575-403F-B5B2-3EBEC16673BB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16" name="Стрелка вниз 15"/>
          <p:cNvSpPr>
            <a:spLocks noChangeAspect="1"/>
          </p:cNvSpPr>
          <p:nvPr/>
        </p:nvSpPr>
        <p:spPr>
          <a:xfrm rot="19200000" flipH="1">
            <a:off x="6521752" y="1309094"/>
            <a:ext cx="320721" cy="206692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>
            <a:spLocks noChangeAspect="1"/>
          </p:cNvSpPr>
          <p:nvPr/>
        </p:nvSpPr>
        <p:spPr>
          <a:xfrm rot="2400000" flipH="1">
            <a:off x="2445140" y="1261576"/>
            <a:ext cx="409967" cy="206692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14400" y="3276600"/>
            <a:ext cx="2743200" cy="17526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400" b="1" dirty="0" smtClean="0">
                <a:solidFill>
                  <a:srgbClr val="2009C7"/>
                </a:solidFill>
                <a:ea typeface="Calibri" pitchFamily="34" charset="0"/>
                <a:cs typeface="Calibri" pitchFamily="34" charset="0"/>
              </a:rPr>
              <a:t>Муниципальные программы  55%</a:t>
            </a:r>
            <a:endParaRPr lang="ru-RU" altLang="en-US" sz="2400" b="1" dirty="0">
              <a:solidFill>
                <a:srgbClr val="2009C7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38800" y="3352800"/>
            <a:ext cx="2743200" cy="17526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400" b="1" dirty="0" smtClean="0">
                <a:solidFill>
                  <a:srgbClr val="2009C7"/>
                </a:solidFill>
                <a:ea typeface="Calibri" pitchFamily="34" charset="0"/>
                <a:cs typeface="Calibri" pitchFamily="34" charset="0"/>
              </a:rPr>
              <a:t>Не программные мероприятия 45%</a:t>
            </a:r>
            <a:endParaRPr lang="ru-RU" altLang="en-US" sz="2400" b="1" dirty="0">
              <a:solidFill>
                <a:srgbClr val="2009C7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81200" y="457200"/>
            <a:ext cx="5943600" cy="9906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2009C7"/>
                </a:solidFill>
              </a:rPr>
              <a:t>Расходы бюджета  </a:t>
            </a:r>
            <a:r>
              <a:rPr lang="ru-RU" sz="2800" b="1" dirty="0" err="1" smtClean="0">
                <a:solidFill>
                  <a:srgbClr val="2009C7"/>
                </a:solidFill>
              </a:rPr>
              <a:t>Новского</a:t>
            </a:r>
            <a:r>
              <a:rPr lang="ru-RU" sz="2800" b="1" dirty="0" smtClean="0">
                <a:solidFill>
                  <a:srgbClr val="2009C7"/>
                </a:solidFill>
              </a:rPr>
              <a:t> сельского поселения</a:t>
            </a:r>
            <a:endParaRPr lang="ru-RU" sz="2800" b="1" dirty="0">
              <a:solidFill>
                <a:srgbClr val="2009C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4EDE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169B-590C-4D2B-BB8D-69B163C2865E}" type="slidenum">
              <a:rPr lang="ru-RU" altLang="en-US"/>
              <a:pPr/>
              <a:t>11</a:t>
            </a:fld>
            <a:endParaRPr lang="ru-RU" altLang="en-US" dirty="0"/>
          </a:p>
        </p:txBody>
      </p:sp>
      <p:graphicFrame>
        <p:nvGraphicFramePr>
          <p:cNvPr id="2" name="Замещающее содержимое -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210542"/>
              </p:ext>
            </p:extLst>
          </p:nvPr>
        </p:nvGraphicFramePr>
        <p:xfrm>
          <a:off x="207010" y="1371600"/>
          <a:ext cx="8784590" cy="5405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3070"/>
                <a:gridCol w="959976"/>
                <a:gridCol w="816416"/>
                <a:gridCol w="845128"/>
              </a:tblGrid>
              <a:tr h="73088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sz="1800" b="1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sz="1800" b="1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</a:t>
                      </a:r>
                      <a:r>
                        <a:rPr sz="1800" b="1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b="1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altLang="en-US" sz="1800" b="1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1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400" b="1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 </a:t>
                      </a:r>
                      <a:r>
                        <a:rPr lang="ru-RU" sz="1400" b="1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r>
                        <a:rPr sz="1400" b="1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altLang="en-US" sz="1400" b="1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план </a:t>
                      </a:r>
                      <a:r>
                        <a:rPr lang="ru-RU" sz="1400" b="1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2019  </a:t>
                      </a: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тыс. руб.</a:t>
                      </a:r>
                      <a:r>
                        <a:rPr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ru-RU" altLang="en-US" sz="1400" b="1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план </a:t>
                      </a:r>
                      <a:r>
                        <a:rPr lang="ru-RU" sz="1400" b="1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2020  </a:t>
                      </a: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тыс. руб.</a:t>
                      </a:r>
                      <a:r>
                        <a:rPr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ru-RU" altLang="en-US" sz="1400" b="1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19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Социально-экономическое развитие </a:t>
                      </a:r>
                      <a:r>
                        <a:rPr lang="ru-RU" sz="1400" b="0" u="none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Приволжского</a:t>
                      </a:r>
                      <a:r>
                        <a:rPr lang="ru-RU" sz="1400" b="0" u="non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района на 2018-2020 годы , в том числе: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4102,78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3221,01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3086,19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1985">
                <a:tc>
                  <a:txBody>
                    <a:bodyPr/>
                    <a:lstStyle/>
                    <a:p>
                      <a:pPr algn="just"/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эффективности деятельности органов местного самоуправления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сельского поселения 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905,99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829,00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780,35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1165">
                <a:tc>
                  <a:txBody>
                    <a:bodyPr/>
                    <a:lstStyle/>
                    <a:p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и распоряжение муниципальным имуществом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сельского поселения </a:t>
                      </a:r>
                    </a:p>
                    <a:p>
                      <a:r>
                        <a:rPr lang="ru-RU" altLang="en-US" sz="1400" b="0" u="non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altLang="en-US" sz="1400" b="0" u="non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3.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Пожарная безопасность и защита населения и территории населенных пунктов 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сельского поселения от чрезвычайных ситуаций 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144,6</a:t>
                      </a:r>
                    </a:p>
                    <a:p>
                      <a:pPr marL="0" indent="0" algn="ctr">
                        <a:buNone/>
                      </a:pPr>
                      <a:endParaRPr lang="ru-RU" sz="1400" b="0" u="none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144,6</a:t>
                      </a:r>
                    </a:p>
                    <a:p>
                      <a:pPr marL="0" indent="0" algn="ctr">
                        <a:buNone/>
                      </a:pPr>
                      <a:endParaRPr lang="ru-RU" altLang="en-US" sz="1400" b="0" u="none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</a:p>
                    <a:p>
                      <a:pPr marL="0" indent="0" algn="ctr">
                        <a:buNone/>
                      </a:pP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144,6</a:t>
                      </a:r>
                    </a:p>
                    <a:p>
                      <a:pPr marL="0" indent="0" algn="ctr">
                        <a:buNone/>
                      </a:pPr>
                      <a:endParaRPr lang="ru-RU" altLang="en-US" sz="1400" b="0" u="none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4.Благоустройство территории </a:t>
                      </a:r>
                      <a:r>
                        <a:rPr lang="ru-RU" sz="1400" b="0" u="none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</a:t>
                      </a:r>
                    </a:p>
                    <a:p>
                      <a:pPr marL="0" indent="0" algn="l">
                        <a:buNone/>
                      </a:pPr>
                      <a:r>
                        <a:rPr sz="1400" b="0" u="none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Медниковского</a:t>
                      </a:r>
                      <a:r>
                        <a:rPr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sz="1400" b="0" u="non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2014-2020 </a:t>
                      </a:r>
                      <a:r>
                        <a:rPr sz="1400" b="0" u="none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685,07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682,62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661,85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05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культуры  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сельского поселения 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2248,12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1425,79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1360,39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Праздничные и иные зрелищные мероприятия </a:t>
                      </a: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Новского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сельского поселения</a:t>
                      </a:r>
                    </a:p>
                    <a:p>
                      <a:pPr marL="0" indent="0" algn="l">
                        <a:buNone/>
                      </a:pP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altLang="en-US" sz="1400" b="0" u="non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ru-RU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ru-RU" altLang="en-US" sz="1400" b="0" u="none" dirty="0">
                        <a:ln>
                          <a:noFill/>
                        </a:ln>
                        <a:solidFill>
                          <a:srgbClr val="000000"/>
                        </a:solidFill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2009C7"/>
                </a:solidFill>
              </a:rPr>
              <a:t/>
            </a:r>
            <a:br>
              <a:rPr lang="ru-RU" dirty="0" smtClean="0">
                <a:solidFill>
                  <a:srgbClr val="2009C7"/>
                </a:solidFill>
              </a:rPr>
            </a:br>
            <a:r>
              <a:rPr lang="ru-RU" b="1" dirty="0" smtClean="0">
                <a:solidFill>
                  <a:srgbClr val="2009C7"/>
                </a:solidFill>
              </a:rPr>
              <a:t>Бюджет для граждан</a:t>
            </a:r>
            <a:r>
              <a:rPr lang="ru-RU" dirty="0" smtClean="0">
                <a:solidFill>
                  <a:srgbClr val="2009C7"/>
                </a:solidFill>
              </a:rPr>
              <a:t/>
            </a:r>
            <a:br>
              <a:rPr lang="ru-RU" dirty="0" smtClean="0">
                <a:solidFill>
                  <a:srgbClr val="2009C7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s://us.123rf.com/450wm/givaga/givaga1301/givaga130100002/17161727-%D0%94%D0%B5%D0%BD%D0%B5%D0%B3-%D0%B2-%D1%81%D1%83%D0%BC%D0%BA%D0%B5.jpg?ver=6"/>
          <p:cNvPicPr>
            <a:picLocks noChangeAspect="1" noChangeArrowheads="1"/>
          </p:cNvPicPr>
          <p:nvPr/>
        </p:nvPicPr>
        <p:blipFill>
          <a:blip r:embed="rId3" cstate="print"/>
          <a:srcRect b="13702"/>
          <a:stretch>
            <a:fillRect/>
          </a:stretch>
        </p:blipFill>
        <p:spPr bwMode="auto">
          <a:xfrm>
            <a:off x="7445375" y="5418172"/>
            <a:ext cx="1698625" cy="143982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Бюджет для граждан</a:t>
            </a:r>
          </a:p>
          <a:p>
            <a:pPr algn="ctr">
              <a:lnSpc>
                <a:spcPct val="80000"/>
              </a:lnSpc>
              <a:buNone/>
            </a:pPr>
            <a:endParaRPr lang="ru-RU" altLang="en-US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altLang="en-US" dirty="0" smtClean="0">
                <a:solidFill>
                  <a:srgbClr val="002060"/>
                </a:solidFill>
              </a:rPr>
              <a:t>С 2014 года все финансовые органы составляют на регулярной основе аналитический материал «Бюджет для граждан», который содержит основные положения решений о местных бюджетах и отчёта об их исполнении в доступной форме.</a:t>
            </a:r>
          </a:p>
          <a:p>
            <a:pPr>
              <a:lnSpc>
                <a:spcPct val="80000"/>
              </a:lnSpc>
            </a:pPr>
            <a:endParaRPr lang="ru-RU" altLang="en-US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altLang="en-US" dirty="0" smtClean="0">
                <a:solidFill>
                  <a:srgbClr val="002060"/>
                </a:solidFill>
              </a:rPr>
              <a:t>Бюджет – 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r">
              <a:lnSpc>
                <a:spcPct val="80000"/>
              </a:lnSpc>
              <a:buNone/>
            </a:pPr>
            <a:r>
              <a:rPr lang="ru-RU" altLang="en-US" sz="2400" dirty="0" smtClean="0">
                <a:solidFill>
                  <a:srgbClr val="002060"/>
                </a:solidFill>
              </a:rPr>
              <a:t>                                                                                    (статья 6 Бюджетного Кодекса Российской Федерации)</a:t>
            </a:r>
          </a:p>
          <a:p>
            <a:pPr>
              <a:lnSpc>
                <a:spcPct val="80000"/>
              </a:lnSpc>
              <a:buNone/>
            </a:pPr>
            <a:endParaRPr lang="ru-RU" altLang="en-US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ru-RU" altLang="en-US" dirty="0" smtClean="0">
                <a:solidFill>
                  <a:srgbClr val="002060"/>
                </a:solidFill>
              </a:rPr>
              <a:t>Граждане – как налогоплательщики и потребители государственных  и муниципальных услуг – должны быть уверены в 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62000" y="1295400"/>
            <a:ext cx="76962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dirty="0" smtClean="0"/>
          </a:p>
          <a:p>
            <a:r>
              <a:rPr lang="ru-RU" altLang="en-US" dirty="0" smtClean="0">
                <a:solidFill>
                  <a:srgbClr val="002060"/>
                </a:solidFill>
              </a:rPr>
              <a:t>Составление проекта бюджета на очередной финансовый год и плановый период</a:t>
            </a: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2000" y="2209800"/>
            <a:ext cx="76962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altLang="en-US" dirty="0" smtClean="0">
                <a:solidFill>
                  <a:srgbClr val="002060"/>
                </a:solidFill>
              </a:rPr>
              <a:t>Рассмотрение проекта бюджета на очередной финансовый год и плановый период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62000" y="3124200"/>
            <a:ext cx="76962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altLang="en-US" dirty="0" smtClean="0">
                <a:solidFill>
                  <a:srgbClr val="002060"/>
                </a:solidFill>
              </a:rPr>
              <a:t>Утверждение бюджета на очередной финансовый год и плановый период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2000" y="4038600"/>
            <a:ext cx="7696200" cy="5334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altLang="en-US" dirty="0" smtClean="0">
                <a:solidFill>
                  <a:srgbClr val="002060"/>
                </a:solidFill>
              </a:rPr>
              <a:t>Исполнение бюджета текущего финансового года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2000" y="5029200"/>
            <a:ext cx="7696200" cy="4572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dirty="0" smtClean="0">
              <a:solidFill>
                <a:srgbClr val="002060"/>
              </a:solidFill>
            </a:endParaRPr>
          </a:p>
          <a:p>
            <a:r>
              <a:rPr lang="ru-RU" altLang="en-US" dirty="0" smtClean="0">
                <a:solidFill>
                  <a:srgbClr val="002060"/>
                </a:solidFill>
              </a:rPr>
              <a:t>Формирование отчётности об исполнении бюджета предыдущего финансового года</a:t>
            </a: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8200" y="5867400"/>
            <a:ext cx="7772400" cy="457200"/>
          </a:xfrm>
          <a:prstGeom prst="roundRect">
            <a:avLst/>
          </a:prstGeom>
          <a:solidFill>
            <a:srgbClr val="93FE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altLang="en-US" dirty="0" smtClean="0">
                <a:solidFill>
                  <a:srgbClr val="002060"/>
                </a:solidFill>
              </a:rPr>
              <a:t>Утверждение  отчёта об исполнении бюджета  предыдущего финансового года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81200" y="457200"/>
            <a:ext cx="4953000" cy="609600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Стадии бюджетного процесса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267200" y="18288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267200" y="27432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67200" y="36576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267200" y="45720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267200" y="5486400"/>
            <a:ext cx="3048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5000" y="304800"/>
            <a:ext cx="5257800" cy="762000"/>
          </a:xfrm>
          <a:prstGeom prst="roundRect">
            <a:avLst/>
          </a:prstGeom>
          <a:solidFill>
            <a:srgbClr val="D44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Бюджет для граждан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600" y="2362200"/>
            <a:ext cx="2819400" cy="2514600"/>
          </a:xfrm>
          <a:prstGeom prst="roundRect">
            <a:avLst/>
          </a:prstGeom>
          <a:solidFill>
            <a:srgbClr val="D44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Доходы - </a:t>
            </a:r>
          </a:p>
          <a:p>
            <a:pPr algn="ctr"/>
            <a:r>
              <a:rPr lang="ru-RU" altLang="en-US" sz="2800" dirty="0" smtClean="0">
                <a:solidFill>
                  <a:srgbClr val="FFFF00"/>
                </a:solidFill>
              </a:rPr>
              <a:t>это </a:t>
            </a:r>
            <a:r>
              <a:rPr lang="ru-RU" altLang="en-US" sz="2800" b="1" dirty="0" smtClean="0">
                <a:solidFill>
                  <a:srgbClr val="FFFF00"/>
                </a:solidFill>
              </a:rPr>
              <a:t>поступления</a:t>
            </a:r>
            <a:r>
              <a:rPr lang="ru-RU" altLang="en-US" sz="2800" dirty="0" smtClean="0">
                <a:solidFill>
                  <a:srgbClr val="FFFF00"/>
                </a:solidFill>
              </a:rPr>
              <a:t> денежных средств в бюджет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48400" y="2209800"/>
            <a:ext cx="2743200" cy="2590800"/>
          </a:xfrm>
          <a:prstGeom prst="roundRect">
            <a:avLst/>
          </a:prstGeom>
          <a:solidFill>
            <a:srgbClr val="D44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 dirty="0" smtClean="0">
                <a:solidFill>
                  <a:srgbClr val="FFFF00"/>
                </a:solidFill>
              </a:rPr>
              <a:t>Расходы</a:t>
            </a:r>
            <a:r>
              <a:rPr lang="ru-RU" altLang="en-US" sz="2800" dirty="0" smtClean="0">
                <a:solidFill>
                  <a:srgbClr val="FFFF00"/>
                </a:solidFill>
              </a:rPr>
              <a:t> – </a:t>
            </a:r>
          </a:p>
          <a:p>
            <a:pPr algn="ctr"/>
            <a:r>
              <a:rPr lang="ru-RU" altLang="en-US" sz="2800" dirty="0" smtClean="0">
                <a:solidFill>
                  <a:srgbClr val="FFFF00"/>
                </a:solidFill>
              </a:rPr>
              <a:t>это </a:t>
            </a:r>
            <a:r>
              <a:rPr lang="ru-RU" altLang="en-US" sz="2800" b="1" dirty="0" smtClean="0">
                <a:solidFill>
                  <a:srgbClr val="FFFF00"/>
                </a:solidFill>
              </a:rPr>
              <a:t>выплаты</a:t>
            </a:r>
            <a:r>
              <a:rPr lang="ru-RU" altLang="en-US" sz="2800" dirty="0" smtClean="0">
                <a:solidFill>
                  <a:srgbClr val="FFFF00"/>
                </a:solidFill>
              </a:rPr>
              <a:t> из бюджета денежных средств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286000" y="1066800"/>
            <a:ext cx="1981200" cy="1219200"/>
          </a:xfrm>
          <a:prstGeom prst="straightConnector1">
            <a:avLst/>
          </a:prstGeom>
          <a:ln w="698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343400" y="1066800"/>
            <a:ext cx="2133600" cy="1143000"/>
          </a:xfrm>
          <a:prstGeom prst="straightConnector1">
            <a:avLst/>
          </a:prstGeom>
          <a:ln w="698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2" name="AutoShape 2" descr="http://ru.stockfresh.com/thumbs/jirkaejc/227049_%D0%BC%D0%BE%D0%BD%D0%B5%D1%82%D0%B0%D0%BC%D0%B8-%D1%84%D0%BE%D0%BD-%D1%84%D0%BE%D1%82%D0%BE-%D0%B2%D1%8B%D1%81%D1%82%D1%80%D0%B5%D0%BB-%D0%B1%D0%B8%D0%B7%D0%BD%D0%B5%D1%81%D0%B0-%D0%BF%D1%83%D1%82%D0%B5%D1%88%D0%B5%D1%81%D1%82%D0%B2%D0%B8%D1%8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7" name="AutoShape 7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9" name="AutoShape 9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1" name="AutoShape 11" descr="http://ru.stockfresh.com/thumbs/jossdiim/1635737_%D0%B4%D0%B5%D0%BD%D1%8C%D0%B3%D0%B8-%D1%81%D1%83%D0%BC%D0%BA%D1%83-%D0%B2%D0%B5%D0%BA%D1%82%D0%BE%D1%80%D0%B0-%D0%B1%D0%B5%D0%BB%D1%8B%D0%B9-%D1%84%D0%BE%D0%BD-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2" name="Picture 12" descr="C:\Users\User\Desktop\1635737_деньги-сумку-вектора-белый-фон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286000"/>
            <a:ext cx="2545842" cy="274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365news.biz/uploads/posts/2015-10/1445863544_dengi-lyubyat-schet.jpg"/>
          <p:cNvPicPr>
            <a:picLocks noChangeAspect="1" noChangeArrowheads="1"/>
          </p:cNvPicPr>
          <p:nvPr/>
        </p:nvPicPr>
        <p:blipFill>
          <a:blip r:embed="rId3" cstate="print"/>
          <a:srcRect t="2283" b="13242"/>
          <a:stretch>
            <a:fillRect/>
          </a:stretch>
        </p:blipFill>
        <p:spPr bwMode="auto">
          <a:xfrm>
            <a:off x="2209800" y="3657600"/>
            <a:ext cx="4572000" cy="28194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600200" y="381000"/>
            <a:ext cx="5867400" cy="533400"/>
          </a:xfrm>
          <a:prstGeom prst="roundRect">
            <a:avLst/>
          </a:prstGeom>
          <a:solidFill>
            <a:srgbClr val="62C2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600" b="1" dirty="0" smtClean="0">
                <a:solidFill>
                  <a:srgbClr val="CC00CC"/>
                </a:solidFill>
                <a:ea typeface="Calibri" pitchFamily="34" charset="0"/>
                <a:cs typeface="Calibri" pitchFamily="34" charset="0"/>
              </a:rPr>
              <a:t>Основные понятия</a:t>
            </a:r>
            <a:endParaRPr lang="ru-RU" altLang="en-US" sz="3600" b="1" dirty="0">
              <a:solidFill>
                <a:srgbClr val="CC00CC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28600" y="2819400"/>
            <a:ext cx="2667000" cy="1905000"/>
          </a:xfrm>
          <a:prstGeom prst="hexagon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Дефицит</a:t>
            </a:r>
            <a:r>
              <a:rPr lang="ru-RU" altLang="en-US" sz="2800" dirty="0" smtClean="0">
                <a:solidFill>
                  <a:srgbClr val="FFFF00"/>
                </a:solidFill>
              </a:rPr>
              <a:t> (расходы больше доходов)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6324600" y="2971800"/>
            <a:ext cx="2667000" cy="1905000"/>
          </a:xfrm>
          <a:prstGeom prst="hexagon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400" dirty="0" err="1" smtClean="0">
                <a:solidFill>
                  <a:srgbClr val="FFFF00"/>
                </a:solidFill>
              </a:rPr>
              <a:t>Профицит</a:t>
            </a:r>
            <a:r>
              <a:rPr lang="ru-RU" altLang="en-US" sz="2400" dirty="0" smtClean="0">
                <a:solidFill>
                  <a:srgbClr val="FFFF00"/>
                </a:solidFill>
              </a:rPr>
              <a:t> (доходы больше расходов)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0" y="1447800"/>
            <a:ext cx="2133600" cy="6096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Доходы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81400" y="1447800"/>
            <a:ext cx="2133600" cy="6096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Расходы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0800" y="1371600"/>
            <a:ext cx="2438400" cy="838200"/>
          </a:xfrm>
          <a:prstGeom prst="roundRect">
            <a:avLst/>
          </a:prstGeom>
          <a:solidFill>
            <a:srgbClr val="31AE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dirty="0" smtClean="0"/>
          </a:p>
          <a:p>
            <a:pPr algn="ctr"/>
            <a:r>
              <a:rPr lang="ru-RU" altLang="en-US" sz="2800" dirty="0" smtClean="0">
                <a:solidFill>
                  <a:srgbClr val="FFFF00"/>
                </a:solidFill>
              </a:rPr>
              <a:t>Дефицит</a:t>
            </a:r>
            <a:r>
              <a:rPr lang="ru-RU" altLang="en-US" dirty="0" smtClean="0"/>
              <a:t> (</a:t>
            </a:r>
            <a:r>
              <a:rPr lang="ru-RU" altLang="en-US" sz="2800" dirty="0" err="1" smtClean="0">
                <a:solidFill>
                  <a:srgbClr val="FFFF00"/>
                </a:solidFill>
              </a:rPr>
              <a:t>Профицит</a:t>
            </a:r>
            <a:r>
              <a:rPr lang="ru-RU" altLang="en-US" dirty="0" smtClean="0"/>
              <a:t>)</a:t>
            </a:r>
          </a:p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200400" y="1676400"/>
            <a:ext cx="2286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867400" y="1600200"/>
            <a:ext cx="3048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867400" y="1752600"/>
            <a:ext cx="304800" cy="0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rgbClr val="FFFF00">
                <a:alpha val="61000"/>
              </a:srgbClr>
            </a:gs>
            <a:gs pos="50000">
              <a:srgbClr val="BFFBB5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00200" y="304800"/>
            <a:ext cx="5943600" cy="685800"/>
          </a:xfrm>
          <a:prstGeom prst="roundRect">
            <a:avLst/>
          </a:prstGeom>
          <a:gradFill flip="none" rotWithShape="1">
            <a:gsLst>
              <a:gs pos="0">
                <a:srgbClr val="D44EDE">
                  <a:tint val="66000"/>
                  <a:satMod val="160000"/>
                </a:srgbClr>
              </a:gs>
              <a:gs pos="50000">
                <a:srgbClr val="D44EDE">
                  <a:tint val="44500"/>
                  <a:satMod val="160000"/>
                </a:srgbClr>
              </a:gs>
              <a:gs pos="100000">
                <a:srgbClr val="D44EDE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ru-RU" altLang="en-US" b="1" dirty="0" smtClean="0">
                <a:solidFill>
                  <a:srgbClr val="2009C7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ДОХОДЫ БЮДЖЕТА ПОСЕЛЕНИЯ</a:t>
            </a:r>
          </a:p>
          <a:p>
            <a:pPr algn="ctr"/>
            <a:endParaRPr lang="ru-RU" dirty="0">
              <a:solidFill>
                <a:srgbClr val="2009C7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4800" y="1905000"/>
            <a:ext cx="2590800" cy="16764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400" b="1" dirty="0" smtClean="0">
                <a:solidFill>
                  <a:srgbClr val="2009C7"/>
                </a:solidFill>
              </a:rPr>
              <a:t>Налоговые доходы </a:t>
            </a:r>
            <a:r>
              <a:rPr lang="ru-RU" altLang="en-US" sz="2400" dirty="0" smtClean="0">
                <a:solidFill>
                  <a:srgbClr val="2009C7"/>
                </a:solidFill>
              </a:rPr>
              <a:t>(поступления от уплаты налогов)</a:t>
            </a:r>
            <a:endParaRPr lang="ru-RU" altLang="en-US" sz="2400" dirty="0">
              <a:solidFill>
                <a:srgbClr val="2009C7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6600" y="1905000"/>
            <a:ext cx="2590800" cy="17526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sz="2000" b="1" dirty="0" smtClean="0">
              <a:solidFill>
                <a:srgbClr val="0D0D0D"/>
              </a:solidFill>
            </a:endParaRPr>
          </a:p>
          <a:p>
            <a:pPr algn="ctr"/>
            <a:r>
              <a:rPr lang="ru-RU" altLang="en-US" sz="2000" b="1" dirty="0" smtClean="0">
                <a:solidFill>
                  <a:srgbClr val="2009C7"/>
                </a:solidFill>
              </a:rPr>
              <a:t>Неналоговые доходы </a:t>
            </a:r>
            <a:r>
              <a:rPr lang="ru-RU" altLang="en-US" sz="2000" dirty="0" smtClean="0">
                <a:solidFill>
                  <a:srgbClr val="2009C7"/>
                </a:solidFill>
              </a:rPr>
              <a:t>(поступления от уплаты прочих пошлин, сборов)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24600" y="1905000"/>
            <a:ext cx="2590800" cy="1752600"/>
          </a:xfrm>
          <a:prstGeom prst="round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000" b="1" dirty="0" smtClean="0">
                <a:solidFill>
                  <a:srgbClr val="2009C7"/>
                </a:solidFill>
              </a:rPr>
              <a:t>Безвозмездные поступления</a:t>
            </a:r>
          </a:p>
          <a:p>
            <a:pPr algn="ctr"/>
            <a:r>
              <a:rPr lang="ru-RU" altLang="en-US" sz="2000" dirty="0" smtClean="0">
                <a:solidFill>
                  <a:srgbClr val="2009C7"/>
                </a:solidFill>
              </a:rPr>
              <a:t>(поступления из других бюджетов бюджетной системы РФ)</a:t>
            </a:r>
            <a:endParaRPr lang="ru-RU" altLang="en-US" sz="2000" dirty="0">
              <a:solidFill>
                <a:srgbClr val="2009C7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8288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672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010400" y="1066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625" y="3886200"/>
            <a:ext cx="2500313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ru-RU" altLang="en-US" sz="1400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Налог на доходы физических лиц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уплаты акцизов на дизельное топливо, моторные масла, автомобильный бензин, прямогонный бензин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Налог на имущество физических лиц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Транспортный налог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Земельный налог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6600" y="3886200"/>
            <a:ext cx="2643187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Доходы от сдачи в аренду имущества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Доходы от продажи материальных активов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8400" y="3810000"/>
            <a:ext cx="2571750" cy="2828925"/>
          </a:xfrm>
          <a:prstGeom prst="roundRect">
            <a:avLst/>
          </a:prstGeom>
          <a:solidFill>
            <a:srgbClr val="93FE7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ru-RU" altLang="en-US" dirty="0">
                <a:solidFill>
                  <a:srgbClr val="0D0D0D"/>
                </a:solidFill>
              </a:rPr>
              <a:t> </a:t>
            </a:r>
            <a:r>
              <a:rPr lang="ru-RU" altLang="en-US" sz="1600" dirty="0">
                <a:solidFill>
                  <a:srgbClr val="0D0D0D"/>
                </a:solidFill>
              </a:rPr>
              <a:t>Дотации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Субсидии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Субвенции</a:t>
            </a:r>
          </a:p>
          <a:p>
            <a:pPr>
              <a:buFont typeface="Arial" pitchFamily="34" charset="0"/>
              <a:buChar char="•"/>
            </a:pPr>
            <a:r>
              <a:rPr lang="ru-RU" altLang="en-US" sz="1600" dirty="0">
                <a:solidFill>
                  <a:srgbClr val="0D0D0D"/>
                </a:solidFill>
              </a:rPr>
              <a:t> Иные межбюджетные трансферты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5">
                <a:lumMod val="60000"/>
                <a:lumOff val="40000"/>
              </a:schemeClr>
            </a:gs>
            <a:gs pos="50000">
              <a:srgbClr val="BFFBB5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8"/>
          <p:cNvSpPr>
            <a:spLocks noGrp="1" noChangeArrowheads="1"/>
          </p:cNvSpPr>
          <p:nvPr>
            <p:ph type="body" idx="1"/>
          </p:nvPr>
        </p:nvSpPr>
        <p:spPr>
          <a:xfrm>
            <a:off x="1500188" y="1785938"/>
            <a:ext cx="1857375" cy="642937"/>
          </a:xfrm>
        </p:spPr>
        <p:txBody>
          <a:bodyPr>
            <a:normAutofit fontScale="32500" lnSpcReduction="20000"/>
          </a:bodyPr>
          <a:lstStyle/>
          <a:p>
            <a:r>
              <a:rPr lang="ru-RU" altLang="en-US" sz="3600" smtClean="0"/>
              <a:t>           </a:t>
            </a:r>
          </a:p>
          <a:p>
            <a:endParaRPr lang="ru-RU" altLang="en-US" sz="3600" smtClean="0"/>
          </a:p>
          <a:p>
            <a:r>
              <a:rPr lang="ru-RU" altLang="en-US" sz="3600" smtClean="0"/>
              <a:t> 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13316" name="TextBox 11"/>
          <p:cNvSpPr txBox="1">
            <a:spLocks noChangeArrowheads="1"/>
          </p:cNvSpPr>
          <p:nvPr/>
        </p:nvSpPr>
        <p:spPr bwMode="auto">
          <a:xfrm>
            <a:off x="838200" y="457200"/>
            <a:ext cx="75009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sz="2400" b="1" dirty="0">
                <a:ea typeface="Calibri" pitchFamily="34" charset="0"/>
                <a:cs typeface="Calibri" pitchFamily="34" charset="0"/>
              </a:rPr>
              <a:t>Структура зачисления налогов, уплачиваемых гражданами в разрезе бюджетов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142875" y="3357562"/>
          <a:ext cx="2285984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2143108" y="3000372"/>
          <a:ext cx="2286016" cy="385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Схема 21"/>
          <p:cNvGraphicFramePr/>
          <p:nvPr/>
        </p:nvGraphicFramePr>
        <p:xfrm>
          <a:off x="4500560" y="3357560"/>
          <a:ext cx="2500332" cy="350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6857984" y="3929065"/>
          <a:ext cx="2286016" cy="278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152400" y="1752600"/>
            <a:ext cx="1857375" cy="1071562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1400" b="1" dirty="0">
                <a:solidFill>
                  <a:srgbClr val="0D0D0D"/>
                </a:solidFill>
              </a:rPr>
              <a:t>Налог на доходы физических лиц</a:t>
            </a:r>
            <a:r>
              <a:rPr lang="ru-RU" altLang="en-US" sz="1200" dirty="0">
                <a:solidFill>
                  <a:srgbClr val="0D0D0D"/>
                </a:solidFill>
              </a:rPr>
              <a:t> (НДФЛ) с учётом межбюджетного регулирования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057400" y="1981200"/>
            <a:ext cx="1571625" cy="7858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1600" b="1" dirty="0">
                <a:solidFill>
                  <a:srgbClr val="0D0D0D"/>
                </a:solidFill>
              </a:rPr>
              <a:t>Транспортный налог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410200" y="2438400"/>
            <a:ext cx="2071687" cy="1214437"/>
          </a:xfrm>
          <a:prstGeom prst="roundRect">
            <a:avLst/>
          </a:prstGeom>
          <a:solidFill>
            <a:srgbClr val="10AC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1400" b="1" dirty="0">
                <a:solidFill>
                  <a:srgbClr val="0D0D0D"/>
                </a:solidFill>
              </a:rPr>
              <a:t>Акцизы </a:t>
            </a:r>
            <a:r>
              <a:rPr lang="ru-RU" altLang="en-US" sz="1400" dirty="0">
                <a:solidFill>
                  <a:srgbClr val="0D0D0D"/>
                </a:solidFill>
              </a:rPr>
              <a:t>на дизельное топливо, моторные масла, автомобильный бензин, прямогонный бензин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33800" y="2209800"/>
            <a:ext cx="1643062" cy="78581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1600" b="1" dirty="0">
                <a:solidFill>
                  <a:srgbClr val="0D0D0D"/>
                </a:solidFill>
              </a:rPr>
              <a:t>Единый налог на вменённый налог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543800" y="2362200"/>
            <a:ext cx="1500187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1600" b="1" dirty="0">
                <a:solidFill>
                  <a:srgbClr val="0D0D0D"/>
                </a:solidFill>
              </a:rPr>
              <a:t>Единый </a:t>
            </a:r>
            <a:r>
              <a:rPr lang="ru-RU" altLang="en-US" sz="1600" b="1" dirty="0" err="1">
                <a:solidFill>
                  <a:srgbClr val="0D0D0D"/>
                </a:solidFill>
              </a:rPr>
              <a:t>сельско-хозяйствен-ный</a:t>
            </a:r>
            <a:r>
              <a:rPr lang="ru-RU" altLang="en-US" sz="1600" b="1" dirty="0">
                <a:solidFill>
                  <a:srgbClr val="0D0D0D"/>
                </a:solidFill>
              </a:rPr>
              <a:t> налог</a:t>
            </a:r>
          </a:p>
        </p:txBody>
      </p:sp>
      <p:sp>
        <p:nvSpPr>
          <p:cNvPr id="31" name="Овал 30"/>
          <p:cNvSpPr/>
          <p:nvPr/>
        </p:nvSpPr>
        <p:spPr>
          <a:xfrm>
            <a:off x="4714875" y="3714750"/>
            <a:ext cx="714375" cy="571500"/>
          </a:xfrm>
          <a:prstGeom prst="ellipse">
            <a:avLst/>
          </a:prstGeom>
          <a:solidFill>
            <a:srgbClr val="10AC5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ru-RU" sz="2400" b="1" noProof="1"/>
              <a:t>*</a:t>
            </a:r>
            <a:r>
              <a:rPr lang="ru-RU" b="1" noProof="1"/>
              <a:t>%</a:t>
            </a:r>
          </a:p>
        </p:txBody>
      </p:sp>
      <p:sp>
        <p:nvSpPr>
          <p:cNvPr id="32" name="Овал 31"/>
          <p:cNvSpPr/>
          <p:nvPr/>
        </p:nvSpPr>
        <p:spPr>
          <a:xfrm>
            <a:off x="7643813" y="4214813"/>
            <a:ext cx="500062" cy="500062"/>
          </a:xfrm>
          <a:prstGeom prst="ellipse">
            <a:avLst/>
          </a:prstGeom>
          <a:solidFill>
            <a:srgbClr val="10AC5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/>
            <a:r>
              <a:rPr lang="ru-RU" sz="1600" b="1" noProof="1"/>
              <a:t>*%</a:t>
            </a:r>
          </a:p>
        </p:txBody>
      </p:sp>
      <p:sp>
        <p:nvSpPr>
          <p:cNvPr id="13328" name="TextBox 34"/>
          <p:cNvSpPr txBox="1">
            <a:spLocks noChangeArrowheads="1"/>
          </p:cNvSpPr>
          <p:nvPr/>
        </p:nvSpPr>
        <p:spPr bwMode="auto">
          <a:xfrm>
            <a:off x="4929188" y="6429375"/>
            <a:ext cx="4214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en-US" sz="2000" b="1">
                <a:ea typeface="Calibri" pitchFamily="34" charset="0"/>
                <a:cs typeface="Calibri" pitchFamily="34" charset="0"/>
              </a:rPr>
              <a:t>* </a:t>
            </a:r>
            <a:r>
              <a:rPr lang="ru-RU" altLang="en-US" b="1">
                <a:ea typeface="Calibri" pitchFamily="34" charset="0"/>
                <a:cs typeface="Calibri" pitchFamily="34" charset="0"/>
              </a:rPr>
              <a:t>% </a:t>
            </a:r>
            <a:r>
              <a:rPr lang="ru-RU" altLang="en-US">
                <a:ea typeface="Calibri" pitchFamily="34" charset="0"/>
                <a:cs typeface="Calibri" pitchFamily="34" charset="0"/>
              </a:rPr>
              <a:t>- </a:t>
            </a:r>
            <a:r>
              <a:rPr lang="ru-RU" altLang="en-US" sz="1200">
                <a:ea typeface="Calibri" pitchFamily="34" charset="0"/>
                <a:cs typeface="Calibri" pitchFamily="34" charset="0"/>
              </a:rPr>
              <a:t>ифференцированный норматив отчислений от 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мещающий текст 2"/>
          <p:cNvSpPr>
            <a:spLocks noGrp="1" noChangeArrowheads="1"/>
          </p:cNvSpPr>
          <p:nvPr>
            <p:ph type="body" idx="1"/>
          </p:nvPr>
        </p:nvSpPr>
        <p:spPr>
          <a:xfrm>
            <a:off x="71438" y="1535113"/>
            <a:ext cx="3252787" cy="63976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altLang="en-US" sz="1900" smtClean="0"/>
              <a:t>Динамика налоговых и неналоговых поступлений</a:t>
            </a:r>
            <a:endParaRPr lang="ru-RU" altLang="en-US" sz="1300" smtClean="0"/>
          </a:p>
        </p:txBody>
      </p:sp>
      <p:sp>
        <p:nvSpPr>
          <p:cNvPr id="15363" name="Замещающий текст 4"/>
          <p:cNvSpPr>
            <a:spLocks noGrp="1" noChangeArrowheads="1"/>
          </p:cNvSpPr>
          <p:nvPr>
            <p:ph type="body" sz="quarter" idx="3"/>
          </p:nvPr>
        </p:nvSpPr>
        <p:spPr>
          <a:xfrm>
            <a:off x="5705475" y="1535113"/>
            <a:ext cx="3238500" cy="639762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ru-RU" altLang="en-US" sz="2000" dirty="0" smtClean="0"/>
              <a:t>Динамика безвозмездных </a:t>
            </a:r>
          </a:p>
          <a:p>
            <a:pPr algn="ctr">
              <a:spcBef>
                <a:spcPct val="0"/>
              </a:spcBef>
            </a:pPr>
            <a:r>
              <a:rPr lang="ru-RU" altLang="en-US" sz="2000" dirty="0" smtClean="0"/>
              <a:t>поступлений</a:t>
            </a: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42063"/>
            <a:ext cx="2133600" cy="365125"/>
          </a:xfrm>
        </p:spPr>
        <p:txBody>
          <a:bodyPr/>
          <a:lstStyle/>
          <a:p>
            <a:fld id="{7FEECC9E-D5AC-4C94-9EB5-381020A704D6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15365" name="Замещающее содержимое 14"/>
          <p:cNvSpPr>
            <a:spLocks noGrp="1" noChangeArrowheads="1"/>
          </p:cNvSpPr>
          <p:nvPr>
            <p:ph sz="half" idx="2"/>
          </p:nvPr>
        </p:nvSpPr>
        <p:spPr>
          <a:xfrm>
            <a:off x="69850" y="2174875"/>
            <a:ext cx="3713163" cy="3951288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ru-RU" altLang="en-US" dirty="0" smtClean="0"/>
              <a:t>              </a:t>
            </a:r>
            <a:r>
              <a:rPr lang="ru-RU" altLang="en-US" sz="2000" dirty="0" smtClean="0"/>
              <a:t>тыс. руб.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505200"/>
            <a:ext cx="503238" cy="22272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80294" y="3505201"/>
            <a:ext cx="503238" cy="22113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52625" y="3511550"/>
            <a:ext cx="504825" cy="222091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850" y="5824538"/>
            <a:ext cx="933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2018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01700" y="5716588"/>
            <a:ext cx="9334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2019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730375" y="5768975"/>
            <a:ext cx="9509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     </a:t>
            </a:r>
          </a:p>
          <a:p>
            <a:pPr algn="ctr"/>
            <a:r>
              <a:rPr lang="ru-RU" altLang="en-US" dirty="0">
                <a:solidFill>
                  <a:schemeClr val="tx1"/>
                </a:solidFill>
              </a:rPr>
              <a:t>  </a:t>
            </a:r>
            <a:r>
              <a:rPr lang="ru-RU" altLang="en-US" dirty="0" smtClean="0">
                <a:solidFill>
                  <a:schemeClr val="tx1"/>
                </a:solidFill>
              </a:rPr>
              <a:t>2020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9850" y="2803525"/>
            <a:ext cx="9334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ru-RU" altLang="en-US" noProof="1" smtClean="0">
                <a:solidFill>
                  <a:schemeClr val="tx1"/>
                </a:solidFill>
              </a:rPr>
              <a:t>673,3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85825" y="2803525"/>
            <a:ext cx="9493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ru-RU" altLang="en-US" noProof="1" smtClean="0">
                <a:solidFill>
                  <a:schemeClr val="tx1"/>
                </a:solidFill>
              </a:rPr>
              <a:t>673,3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38313" y="2803525"/>
            <a:ext cx="93345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ru-RU" altLang="en-US" noProof="1" smtClean="0">
                <a:solidFill>
                  <a:schemeClr val="tx1"/>
                </a:solidFill>
              </a:rPr>
              <a:t>673,3</a:t>
            </a:r>
            <a:endParaRPr lang="ru-RU" altLang="en-US" noProof="1">
              <a:solidFill>
                <a:schemeClr val="tx1"/>
              </a:solidFill>
            </a:endParaRPr>
          </a:p>
        </p:txBody>
      </p:sp>
      <p:sp>
        <p:nvSpPr>
          <p:cNvPr id="15375" name="Текстовое поле 28"/>
          <p:cNvSpPr txBox="1">
            <a:spLocks noChangeArrowheads="1"/>
          </p:cNvSpPr>
          <p:nvPr/>
        </p:nvSpPr>
        <p:spPr bwMode="auto">
          <a:xfrm>
            <a:off x="6029325" y="2803525"/>
            <a:ext cx="1054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dirty="0" smtClean="0">
                <a:ea typeface="Calibri" pitchFamily="34" charset="0"/>
                <a:cs typeface="Calibri" pitchFamily="34" charset="0"/>
              </a:rPr>
              <a:t>6759,7</a:t>
            </a:r>
            <a:endParaRPr lang="ru-RU" altLang="en-US" dirty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15376" name="Текстовое поле 30"/>
          <p:cNvSpPr txBox="1">
            <a:spLocks noChangeArrowheads="1"/>
          </p:cNvSpPr>
          <p:nvPr/>
        </p:nvSpPr>
        <p:spPr bwMode="auto">
          <a:xfrm>
            <a:off x="7032625" y="2844800"/>
            <a:ext cx="946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dirty="0" smtClean="0">
                <a:ea typeface="Calibri" pitchFamily="34" charset="0"/>
                <a:cs typeface="Calibri" pitchFamily="34" charset="0"/>
              </a:rPr>
              <a:t>4790,8</a:t>
            </a:r>
            <a:endParaRPr lang="ru-RU" altLang="en-US" dirty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15377" name="Текстовое поле 32"/>
          <p:cNvSpPr txBox="1">
            <a:spLocks noChangeArrowheads="1"/>
          </p:cNvSpPr>
          <p:nvPr/>
        </p:nvSpPr>
        <p:spPr bwMode="auto">
          <a:xfrm>
            <a:off x="8020653" y="2844800"/>
            <a:ext cx="8274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en-US" dirty="0" smtClean="0">
                <a:ea typeface="Calibri" pitchFamily="34" charset="0"/>
                <a:cs typeface="Calibri" pitchFamily="34" charset="0"/>
              </a:rPr>
              <a:t>4795,2</a:t>
            </a:r>
            <a:endParaRPr lang="ru-RU" altLang="en-US" dirty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73800" y="3249613"/>
            <a:ext cx="504825" cy="25193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253288" y="3922713"/>
            <a:ext cx="504825" cy="1846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181975" y="3733801"/>
            <a:ext cx="504825" cy="20002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  <p:sp>
        <p:nvSpPr>
          <p:cNvPr id="15381" name="Замещающее содержимое 14"/>
          <p:cNvSpPr>
            <a:spLocks noChangeArrowheads="1"/>
          </p:cNvSpPr>
          <p:nvPr/>
        </p:nvSpPr>
        <p:spPr bwMode="auto">
          <a:xfrm>
            <a:off x="6400801" y="2362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altLang="en-US" sz="2000" dirty="0" smtClean="0">
                <a:ea typeface="Calibri" pitchFamily="34" charset="0"/>
                <a:cs typeface="Calibri" pitchFamily="34" charset="0"/>
              </a:rPr>
              <a:t>тыс</a:t>
            </a:r>
            <a:r>
              <a:rPr lang="ru-RU" altLang="en-US" sz="2400" dirty="0" smtClean="0">
                <a:ea typeface="Calibri" pitchFamily="34" charset="0"/>
                <a:cs typeface="Calibri" pitchFamily="34" charset="0"/>
              </a:rPr>
              <a:t>. </a:t>
            </a:r>
            <a:r>
              <a:rPr lang="ru-RU" altLang="en-US" sz="2000" dirty="0" smtClean="0">
                <a:ea typeface="Calibri" pitchFamily="34" charset="0"/>
                <a:cs typeface="Calibri" pitchFamily="34" charset="0"/>
              </a:rPr>
              <a:t>руб</a:t>
            </a:r>
            <a:r>
              <a:rPr lang="ru-RU" altLang="en-US" sz="2400" dirty="0" smtClean="0">
                <a:ea typeface="Calibri" pitchFamily="34" charset="0"/>
                <a:cs typeface="Calibri" pitchFamily="34" charset="0"/>
              </a:rPr>
              <a:t>.</a:t>
            </a:r>
            <a:endParaRPr lang="ru-RU" altLang="en-US" sz="2000" dirty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80113" y="5878513"/>
            <a:ext cx="9334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2018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7083425" y="5878513"/>
            <a:ext cx="8445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2019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4" name="Прямоугольник 43"/>
          <p:cNvSpPr/>
          <p:nvPr/>
        </p:nvSpPr>
        <p:spPr>
          <a:xfrm flipH="1">
            <a:off x="7959725" y="5915025"/>
            <a:ext cx="984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dirty="0">
                <a:solidFill>
                  <a:schemeClr val="tx1"/>
                </a:solidFill>
              </a:rPr>
              <a:t>план </a:t>
            </a:r>
            <a:r>
              <a:rPr lang="ru-RU" altLang="en-US" dirty="0" smtClean="0">
                <a:solidFill>
                  <a:schemeClr val="tx1"/>
                </a:solidFill>
              </a:rPr>
              <a:t>2020 </a:t>
            </a:r>
            <a:r>
              <a:rPr lang="ru-RU" altLang="en-US" dirty="0">
                <a:solidFill>
                  <a:schemeClr val="tx1"/>
                </a:solidFill>
              </a:rPr>
              <a:t>г.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847975" y="2981325"/>
            <a:ext cx="3132138" cy="27352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en-US" sz="2000" b="1" dirty="0">
                <a:solidFill>
                  <a:srgbClr val="2009C7"/>
                </a:solidFill>
              </a:rPr>
              <a:t>Доходы бюджета всего:</a:t>
            </a:r>
          </a:p>
          <a:p>
            <a:pPr algn="ctr"/>
            <a:endParaRPr lang="ru-RU" altLang="en-US" sz="2000" b="1" dirty="0">
              <a:solidFill>
                <a:srgbClr val="2009C7"/>
              </a:solidFill>
            </a:endParaRPr>
          </a:p>
          <a:p>
            <a:pPr algn="ctr"/>
            <a:endParaRPr lang="ru-RU" altLang="en-US" dirty="0">
              <a:solidFill>
                <a:srgbClr val="2009C7"/>
              </a:solidFill>
            </a:endParaRPr>
          </a:p>
          <a:p>
            <a:pPr algn="ctr"/>
            <a:r>
              <a:rPr lang="ru-RU" altLang="en-US" dirty="0" smtClean="0">
                <a:solidFill>
                  <a:srgbClr val="2009C7"/>
                </a:solidFill>
              </a:rPr>
              <a:t>2018 </a:t>
            </a:r>
            <a:r>
              <a:rPr lang="ru-RU" altLang="en-US" dirty="0">
                <a:solidFill>
                  <a:srgbClr val="2009C7"/>
                </a:solidFill>
              </a:rPr>
              <a:t>год = </a:t>
            </a:r>
            <a:r>
              <a:rPr lang="ru-RU" altLang="en-US" dirty="0" smtClean="0">
                <a:solidFill>
                  <a:srgbClr val="2009C7"/>
                </a:solidFill>
              </a:rPr>
              <a:t>7433,06тыс.руб</a:t>
            </a:r>
            <a:r>
              <a:rPr lang="ru-RU" altLang="en-US" dirty="0">
                <a:solidFill>
                  <a:srgbClr val="2009C7"/>
                </a:solidFill>
              </a:rPr>
              <a:t>.</a:t>
            </a:r>
          </a:p>
          <a:p>
            <a:pPr algn="ctr"/>
            <a:r>
              <a:rPr lang="ru-RU" altLang="en-US" dirty="0" smtClean="0">
                <a:solidFill>
                  <a:srgbClr val="2009C7"/>
                </a:solidFill>
              </a:rPr>
              <a:t>2019 </a:t>
            </a:r>
            <a:r>
              <a:rPr lang="ru-RU" altLang="en-US" dirty="0">
                <a:solidFill>
                  <a:srgbClr val="2009C7"/>
                </a:solidFill>
              </a:rPr>
              <a:t>год = </a:t>
            </a:r>
            <a:r>
              <a:rPr lang="ru-RU" altLang="en-US" dirty="0" smtClean="0">
                <a:solidFill>
                  <a:srgbClr val="2009C7"/>
                </a:solidFill>
              </a:rPr>
              <a:t>5464,1тыс.руб</a:t>
            </a:r>
            <a:r>
              <a:rPr lang="ru-RU" altLang="en-US" dirty="0">
                <a:solidFill>
                  <a:srgbClr val="2009C7"/>
                </a:solidFill>
              </a:rPr>
              <a:t>.</a:t>
            </a:r>
          </a:p>
          <a:p>
            <a:pPr algn="ctr"/>
            <a:r>
              <a:rPr lang="ru-RU" altLang="en-US" dirty="0" smtClean="0">
                <a:solidFill>
                  <a:srgbClr val="2009C7"/>
                </a:solidFill>
              </a:rPr>
              <a:t>2020 </a:t>
            </a:r>
            <a:r>
              <a:rPr lang="ru-RU" altLang="en-US" dirty="0">
                <a:solidFill>
                  <a:srgbClr val="2009C7"/>
                </a:solidFill>
              </a:rPr>
              <a:t>год </a:t>
            </a:r>
            <a:r>
              <a:rPr lang="ru-RU" altLang="en-US" dirty="0" smtClean="0">
                <a:solidFill>
                  <a:srgbClr val="2009C7"/>
                </a:solidFill>
              </a:rPr>
              <a:t>=5468,5тыс.руб</a:t>
            </a:r>
            <a:r>
              <a:rPr lang="ru-RU" altLang="en-US" dirty="0">
                <a:solidFill>
                  <a:srgbClr val="2009C7"/>
                </a:solidFill>
              </a:rPr>
              <a:t>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38400" y="304800"/>
            <a:ext cx="4495800" cy="533400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009C7"/>
                </a:solidFill>
              </a:rPr>
              <a:t>Доходы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2009C7"/>
                </a:solidFill>
              </a:rPr>
              <a:t>бюджета</a:t>
            </a:r>
            <a:endParaRPr lang="ru-RU" sz="3200" b="1" dirty="0">
              <a:solidFill>
                <a:srgbClr val="2009C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5">
                <a:lumMod val="60000"/>
                <a:lumOff val="40000"/>
              </a:schemeClr>
            </a:gs>
            <a:gs pos="50000">
              <a:srgbClr val="BFFBB5"/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altLang="en-US" dirty="0"/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642938" y="6096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en-US" sz="2400" b="1" dirty="0">
                <a:ea typeface="Calibri" pitchFamily="34" charset="0"/>
                <a:cs typeface="Calibri" pitchFamily="34" charset="0"/>
              </a:rPr>
              <a:t>Структура доходной части бюджета </a:t>
            </a:r>
            <a:r>
              <a:rPr lang="ru-RU" altLang="en-US" sz="2400" b="1" dirty="0" err="1" smtClean="0">
                <a:ea typeface="Calibri" pitchFamily="34" charset="0"/>
                <a:cs typeface="Calibri" pitchFamily="34" charset="0"/>
              </a:rPr>
              <a:t>Новского</a:t>
            </a:r>
            <a:r>
              <a:rPr lang="ru-RU" altLang="en-US" sz="2400" b="1" dirty="0" smtClean="0">
                <a:ea typeface="Calibri" pitchFamily="34" charset="0"/>
                <a:cs typeface="Calibri" pitchFamily="34" charset="0"/>
              </a:rPr>
              <a:t> </a:t>
            </a:r>
            <a:r>
              <a:rPr lang="ru-RU" altLang="en-US" sz="2400" b="1" dirty="0">
                <a:ea typeface="Calibri" pitchFamily="34" charset="0"/>
                <a:cs typeface="Calibri" pitchFamily="34" charset="0"/>
              </a:rPr>
              <a:t>сельского поселения на </a:t>
            </a:r>
            <a:r>
              <a:rPr lang="ru-RU" altLang="en-US" sz="2400" b="1" dirty="0" smtClean="0">
                <a:ea typeface="Calibri" pitchFamily="34" charset="0"/>
                <a:cs typeface="Calibri" pitchFamily="34" charset="0"/>
              </a:rPr>
              <a:t>2018 </a:t>
            </a:r>
            <a:r>
              <a:rPr lang="ru-RU" altLang="en-US" sz="2400" b="1" dirty="0">
                <a:ea typeface="Calibri" pitchFamily="34" charset="0"/>
                <a:cs typeface="Calibri" pitchFamily="34" charset="0"/>
              </a:rPr>
              <a:t>год (тыс. рублей)</a:t>
            </a:r>
          </a:p>
        </p:txBody>
      </p:sp>
      <p:graphicFrame>
        <p:nvGraphicFramePr>
          <p:cNvPr id="16388" name="Замещающее 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981950" cy="425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Worksheet" r:id="rId5" imgW="8543880" imgH="4581435" progId="Excel.Sheet.8">
                  <p:embed/>
                </p:oleObj>
              </mc:Choice>
              <mc:Fallback>
                <p:oleObj name="Worksheet" r:id="rId5" imgW="8543880" imgH="4581435" progId="Excel.Sheet.8">
                  <p:embed/>
                  <p:pic>
                    <p:nvPicPr>
                      <p:cNvPr id="0" name="Замещающее 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7981950" cy="425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654</Words>
  <Application>Microsoft Office PowerPoint</Application>
  <PresentationFormat>Экран (4:3)</PresentationFormat>
  <Paragraphs>155</Paragraphs>
  <Slides>11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Worksheet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Бюджет для граждан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Kudryashova</cp:lastModifiedBy>
  <cp:revision>34</cp:revision>
  <dcterms:created xsi:type="dcterms:W3CDTF">2017-04-27T07:18:35Z</dcterms:created>
  <dcterms:modified xsi:type="dcterms:W3CDTF">2017-11-02T05:43:34Z</dcterms:modified>
</cp:coreProperties>
</file>